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4" r:id="rId3"/>
    <p:sldId id="425" r:id="rId4"/>
    <p:sldId id="259" r:id="rId5"/>
    <p:sldId id="266" r:id="rId6"/>
    <p:sldId id="257" r:id="rId7"/>
    <p:sldId id="264" r:id="rId8"/>
    <p:sldId id="412" r:id="rId9"/>
    <p:sldId id="261" r:id="rId10"/>
    <p:sldId id="260" r:id="rId11"/>
    <p:sldId id="262" r:id="rId12"/>
    <p:sldId id="342" r:id="rId13"/>
    <p:sldId id="313" r:id="rId14"/>
    <p:sldId id="314" r:id="rId15"/>
    <p:sldId id="341" r:id="rId16"/>
    <p:sldId id="423" r:id="rId17"/>
    <p:sldId id="421" r:id="rId18"/>
    <p:sldId id="414" r:id="rId19"/>
    <p:sldId id="422" r:id="rId20"/>
    <p:sldId id="427" r:id="rId21"/>
    <p:sldId id="415" r:id="rId22"/>
    <p:sldId id="426" r:id="rId23"/>
    <p:sldId id="416" r:id="rId24"/>
    <p:sldId id="417" r:id="rId25"/>
    <p:sldId id="419" r:id="rId26"/>
    <p:sldId id="420" r:id="rId27"/>
    <p:sldId id="418" r:id="rId28"/>
    <p:sldId id="4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92A69E-16C7-4240-B251-80A02E27F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F6EDE-9DC9-45A0-9436-DE2D991826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80657-223B-4FDC-BA42-6F635E2246D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A46EF-3F20-4A2A-A1E1-E32301DB8B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1972F-DD33-464C-B144-12A504E23AB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CAB3-70A9-184D-991D-D209ACAC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 me explain a little about the history and development of ACOEM, and convince you of why this statement is true.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CAB3-70A9-184D-991D-D209ACAC46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336B5ED-F3D6-CBB1-5FFD-8760F6E42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FCDBC180-64DB-4E05-A4A5-6541DBCAE031}" type="slidenum">
              <a:rPr lang="en-US" altLang="en-US" sz="900"/>
              <a:pPr/>
              <a:t>17</a:t>
            </a:fld>
            <a:endParaRPr lang="en-US" altLang="en-US" sz="900"/>
          </a:p>
        </p:txBody>
      </p:sp>
      <p:sp>
        <p:nvSpPr>
          <p:cNvPr id="47107" name="Rectangle 1026">
            <a:extLst>
              <a:ext uri="{FF2B5EF4-FFF2-40B4-BE49-F238E27FC236}">
                <a16:creationId xmlns:a16="http://schemas.microsoft.com/office/drawing/2014/main" id="{56F1F60E-7C49-5ACC-2C53-A5AACA3D7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81038"/>
            <a:ext cx="6127750" cy="3448050"/>
          </a:xfrm>
          <a:ln/>
        </p:spPr>
      </p:sp>
      <p:sp>
        <p:nvSpPr>
          <p:cNvPr id="47108" name="Rectangle 1027">
            <a:extLst>
              <a:ext uri="{FF2B5EF4-FFF2-40B4-BE49-F238E27FC236}">
                <a16:creationId xmlns:a16="http://schemas.microsoft.com/office/drawing/2014/main" id="{47579E47-9279-20C2-FA64-E28A2F253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ACOEM’s Strategic Goals </a:t>
            </a:r>
          </a:p>
          <a:p>
            <a:endParaRPr lang="en-US" altLang="en-US" sz="1400"/>
          </a:p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62438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336B5ED-F3D6-CBB1-5FFD-8760F6E42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FCDBC180-64DB-4E05-A4A5-6541DBCAE031}" type="slidenum">
              <a:rPr lang="en-US" altLang="en-US" sz="900"/>
              <a:pPr/>
              <a:t>18</a:t>
            </a:fld>
            <a:endParaRPr lang="en-US" altLang="en-US" sz="900"/>
          </a:p>
        </p:txBody>
      </p:sp>
      <p:sp>
        <p:nvSpPr>
          <p:cNvPr id="47107" name="Rectangle 1026">
            <a:extLst>
              <a:ext uri="{FF2B5EF4-FFF2-40B4-BE49-F238E27FC236}">
                <a16:creationId xmlns:a16="http://schemas.microsoft.com/office/drawing/2014/main" id="{56F1F60E-7C49-5ACC-2C53-A5AACA3D7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81038"/>
            <a:ext cx="6127750" cy="3448050"/>
          </a:xfrm>
          <a:ln/>
        </p:spPr>
      </p:sp>
      <p:sp>
        <p:nvSpPr>
          <p:cNvPr id="47108" name="Rectangle 1027">
            <a:extLst>
              <a:ext uri="{FF2B5EF4-FFF2-40B4-BE49-F238E27FC236}">
                <a16:creationId xmlns:a16="http://schemas.microsoft.com/office/drawing/2014/main" id="{47579E47-9279-20C2-FA64-E28A2F253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ACOEM’s Strategic Goals </a:t>
            </a:r>
          </a:p>
          <a:p>
            <a:endParaRPr lang="en-US" altLang="en-US" sz="1400"/>
          </a:p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3112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336B5ED-F3D6-CBB1-5FFD-8760F6E42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FCDBC180-64DB-4E05-A4A5-6541DBCAE031}" type="slidenum">
              <a:rPr lang="en-US" altLang="en-US" sz="900"/>
              <a:pPr/>
              <a:t>19</a:t>
            </a:fld>
            <a:endParaRPr lang="en-US" altLang="en-US" sz="900"/>
          </a:p>
        </p:txBody>
      </p:sp>
      <p:sp>
        <p:nvSpPr>
          <p:cNvPr id="47107" name="Rectangle 1026">
            <a:extLst>
              <a:ext uri="{FF2B5EF4-FFF2-40B4-BE49-F238E27FC236}">
                <a16:creationId xmlns:a16="http://schemas.microsoft.com/office/drawing/2014/main" id="{56F1F60E-7C49-5ACC-2C53-A5AACA3D7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81038"/>
            <a:ext cx="6127750" cy="3448050"/>
          </a:xfrm>
          <a:ln/>
        </p:spPr>
      </p:sp>
      <p:sp>
        <p:nvSpPr>
          <p:cNvPr id="47108" name="Rectangle 1027">
            <a:extLst>
              <a:ext uri="{FF2B5EF4-FFF2-40B4-BE49-F238E27FC236}">
                <a16:creationId xmlns:a16="http://schemas.microsoft.com/office/drawing/2014/main" id="{47579E47-9279-20C2-FA64-E28A2F253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ACOEM’s Strategic Goals </a:t>
            </a:r>
          </a:p>
          <a:p>
            <a:endParaRPr lang="en-US" altLang="en-US" sz="1400"/>
          </a:p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3719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/>
            <a:r>
              <a:rPr lang="en-US" sz="1600" dirty="0">
                <a:solidFill>
                  <a:prstClr val="black"/>
                </a:solidFill>
                <a:latin typeface="Corbel"/>
              </a:rPr>
              <a:t>What led to creation of the American Academy of Occupational Medicine?</a:t>
            </a:r>
          </a:p>
          <a:p>
            <a:pPr indent="-457200">
              <a:buFont typeface="Courier New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/>
              </a:rPr>
              <a:t>Concept: 1) promote academic rigor and research, 2) upgrade meetings, 3) physicians-only venue</a:t>
            </a:r>
          </a:p>
          <a:p>
            <a:pPr indent="-457200">
              <a:buFont typeface="Courier New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/>
              </a:rPr>
              <a:t>Somewhat controversial; a small group proceeded anyway</a:t>
            </a:r>
          </a:p>
          <a:p>
            <a:pPr indent="-457200">
              <a:buFont typeface="Courier New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/>
              </a:rPr>
              <a:t>Intended to “higher” tier within Association, not schismatic </a:t>
            </a:r>
          </a:p>
          <a:p>
            <a:pPr indent="-457200">
              <a:buFont typeface="Courier New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/>
              </a:rPr>
              <a:t>Led to the fall meeting, with more academic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F5A8B-1525-4A92-8694-1B5F90440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OEM also has a </a:t>
            </a:r>
            <a:r>
              <a:rPr lang="en-US" altLang="en-US" sz="1200" dirty="0"/>
              <a:t>Federal presence: CDC/NIOSH, OSHA, ATSDR, NIEHS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CAB3-70A9-184D-991D-D209ACAC4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9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3-year program is challenging today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CAB3-70A9-184D-991D-D209ACAC46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825F0C4-6C32-7901-3E79-BD023D9F7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0ABC16F0-F884-4C5D-B083-3938336326FD}" type="slidenum">
              <a:rPr lang="en-US" altLang="en-US" sz="900"/>
              <a:pPr/>
              <a:t>12</a:t>
            </a:fld>
            <a:endParaRPr lang="en-US" altLang="en-US" sz="9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2CD5995-AE73-5AC5-EB8B-C4D0360D2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70388"/>
            <a:ext cx="5029200" cy="271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Practice Activities of ACOEM Members</a:t>
            </a:r>
          </a:p>
          <a:p>
            <a:endParaRPr lang="en-US" altLang="en-US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5729E4-C1DC-461B-D71A-7A331FCC5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7EC45CA-2B79-3D27-141F-D340060B5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A4DEA072-DC43-40BA-8CB4-F56F6AD6E844}" type="slidenum">
              <a:rPr lang="en-US" altLang="en-US" sz="900"/>
              <a:pPr/>
              <a:t>13</a:t>
            </a:fld>
            <a:endParaRPr lang="en-US" altLang="en-US" sz="9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D079567-01B8-093D-AC9A-609B276CB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59740D7-4323-2A84-AD48-E18BD6FA2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ACOEM Vision</a:t>
            </a:r>
          </a:p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20B15C3-E5AE-A2AB-8E85-E9E66E708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DF3C10A7-A272-4E67-839B-17EAA6137E03}" type="slidenum">
              <a:rPr lang="en-US" altLang="en-US" sz="900"/>
              <a:pPr/>
              <a:t>14</a:t>
            </a:fld>
            <a:endParaRPr lang="en-US" altLang="en-US" sz="9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29C06E1-AB03-16E2-5E42-7ED1040CB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2EBE5E4-1BA7-0C83-D452-8A505DE6F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ACOEM Mission </a:t>
            </a:r>
          </a:p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336B5ED-F3D6-CBB1-5FFD-8760F6E42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FCDBC180-64DB-4E05-A4A5-6541DBCAE031}" type="slidenum">
              <a:rPr lang="en-US" altLang="en-US" sz="900"/>
              <a:pPr/>
              <a:t>15</a:t>
            </a:fld>
            <a:endParaRPr lang="en-US" altLang="en-US" sz="900"/>
          </a:p>
        </p:txBody>
      </p:sp>
      <p:sp>
        <p:nvSpPr>
          <p:cNvPr id="47107" name="Rectangle 1026">
            <a:extLst>
              <a:ext uri="{FF2B5EF4-FFF2-40B4-BE49-F238E27FC236}">
                <a16:creationId xmlns:a16="http://schemas.microsoft.com/office/drawing/2014/main" id="{56F1F60E-7C49-5ACC-2C53-A5AACA3D7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81038"/>
            <a:ext cx="6127750" cy="3448050"/>
          </a:xfrm>
          <a:ln/>
        </p:spPr>
      </p:sp>
      <p:sp>
        <p:nvSpPr>
          <p:cNvPr id="47108" name="Rectangle 1027">
            <a:extLst>
              <a:ext uri="{FF2B5EF4-FFF2-40B4-BE49-F238E27FC236}">
                <a16:creationId xmlns:a16="http://schemas.microsoft.com/office/drawing/2014/main" id="{47579E47-9279-20C2-FA64-E28A2F253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ACOEM’s Strategic Goals </a:t>
            </a:r>
          </a:p>
          <a:p>
            <a:endParaRPr lang="en-US" altLang="en-US" sz="1400"/>
          </a:p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336B5ED-F3D6-CBB1-5FFD-8760F6E42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FCDBC180-64DB-4E05-A4A5-6541DBCAE031}" type="slidenum">
              <a:rPr lang="en-US" altLang="en-US" sz="900"/>
              <a:pPr/>
              <a:t>16</a:t>
            </a:fld>
            <a:endParaRPr lang="en-US" altLang="en-US" sz="900"/>
          </a:p>
        </p:txBody>
      </p:sp>
      <p:sp>
        <p:nvSpPr>
          <p:cNvPr id="47107" name="Rectangle 1026">
            <a:extLst>
              <a:ext uri="{FF2B5EF4-FFF2-40B4-BE49-F238E27FC236}">
                <a16:creationId xmlns:a16="http://schemas.microsoft.com/office/drawing/2014/main" id="{56F1F60E-7C49-5ACC-2C53-A5AACA3D7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81038"/>
            <a:ext cx="6127750" cy="3448050"/>
          </a:xfrm>
          <a:ln/>
        </p:spPr>
      </p:sp>
      <p:sp>
        <p:nvSpPr>
          <p:cNvPr id="47108" name="Rectangle 1027">
            <a:extLst>
              <a:ext uri="{FF2B5EF4-FFF2-40B4-BE49-F238E27FC236}">
                <a16:creationId xmlns:a16="http://schemas.microsoft.com/office/drawing/2014/main" id="{47579E47-9279-20C2-FA64-E28A2F253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 b="1"/>
              <a:t>Slide Title: ACOEM’s Strategic Goals </a:t>
            </a:r>
          </a:p>
          <a:p>
            <a:endParaRPr lang="en-US" altLang="en-US" sz="1400"/>
          </a:p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8627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5612-3468-B44B-A997-448BB2453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84" y="2776503"/>
            <a:ext cx="4958995" cy="1333160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rgbClr val="002C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48FAE-5248-614C-8BFD-ED036219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425"/>
            <a:ext cx="9144000" cy="115061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CCCC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A4505-A2EC-1F4C-81CA-0A77BB89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 March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AC67D-4BE8-8D41-B770-9CE46432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76984-930A-8F48-AF6A-AAAA86B5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6FF02-296E-6749-A48A-960F19FFDB72}"/>
              </a:ext>
            </a:extLst>
          </p:cNvPr>
          <p:cNvSpPr txBox="1"/>
          <p:nvPr userDrawn="1"/>
        </p:nvSpPr>
        <p:spPr>
          <a:xfrm>
            <a:off x="11648661" y="6569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5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404E-1D1D-2E40-8826-E436D9B6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64CE-4F05-6A4B-AC08-9C0F8F20B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68CEB-434A-9043-BA25-F8C62041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 March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5525-65F7-7041-8486-C93E49C6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C5BD1-D7F7-1F41-9BBB-518473BD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2B99-8766-404E-BBEC-A5B4991E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492D3-60F6-1643-A806-C5BE231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6438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57C81-DC70-9A41-A743-5D0C7294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 March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6D69-4471-D24E-AAD0-FF3BD765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40808-7B00-F34A-A1BD-38BDB36B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2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6710-B43D-CC49-A6BF-9966E1FB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3360-911B-574F-867B-653AD62BF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97AA0-B17B-0749-9EF4-9F2E36C94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0679-1BD0-274E-A9B0-FD70FE45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 March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84B79-D823-A044-8A5A-748308BD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69B5-A3A9-8947-BCB6-8C4F49D1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F57D-4523-A949-912B-18EED3DB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7E0DA-3DF5-AD42-89BF-75E103A9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C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59AF2-CB9A-5B4F-B6E7-92C7F9E25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1BA7B-1392-7742-928B-DE72C5881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C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61CE9-5EF5-7D46-A464-B2A837DF1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  <a:lvl2pPr>
              <a:defRPr>
                <a:solidFill>
                  <a:srgbClr val="002C5A"/>
                </a:solidFill>
              </a:defRPr>
            </a:lvl2pPr>
            <a:lvl3pPr>
              <a:defRPr>
                <a:solidFill>
                  <a:srgbClr val="002C5A"/>
                </a:solidFill>
              </a:defRPr>
            </a:lvl3pPr>
            <a:lvl4pPr>
              <a:defRPr>
                <a:solidFill>
                  <a:srgbClr val="002C5A"/>
                </a:solidFill>
              </a:defRPr>
            </a:lvl4pPr>
            <a:lvl5pPr>
              <a:defRPr>
                <a:solidFill>
                  <a:srgbClr val="002C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791D8-F791-0243-B7CF-A12CB076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 March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14DD1-CFAA-BC4C-9565-AB5A89B4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69C54-6DAA-C94E-B100-688D2C61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2563-7240-2548-B471-0B1D54DB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42CB3-4923-DD47-9E2E-0EF6CE9C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 March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28B55-A558-3F4C-AF73-B75137D3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ADB7A-0D60-C245-A543-DE77DF26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2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07795-8D25-3C48-A003-4074AFE4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 March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7A8D-47C0-A84E-8718-55C6A3B1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DA886-5087-F247-B5A2-1D064BC5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4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5B31-DD3E-4D41-B369-48EB2902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7918-93C4-8E4E-A37B-C0602E9AD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solidFill>
                  <a:srgbClr val="002C5A"/>
                </a:solidFill>
              </a:defRPr>
            </a:lvl1pPr>
            <a:lvl2pPr>
              <a:defRPr sz="2800">
                <a:solidFill>
                  <a:srgbClr val="002C5A"/>
                </a:solidFill>
              </a:defRPr>
            </a:lvl2pPr>
            <a:lvl3pPr>
              <a:defRPr sz="2400">
                <a:solidFill>
                  <a:srgbClr val="002C5A"/>
                </a:solidFill>
              </a:defRPr>
            </a:lvl3pPr>
            <a:lvl4pPr>
              <a:defRPr sz="2000">
                <a:solidFill>
                  <a:srgbClr val="002C5A"/>
                </a:solidFill>
              </a:defRPr>
            </a:lvl4pPr>
            <a:lvl5pPr>
              <a:defRPr sz="2000">
                <a:solidFill>
                  <a:srgbClr val="002C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8F6F2-FBA1-A24A-9D61-FA5E4A2A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C5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DEE7D-0B1F-4948-ADFC-D086D4AC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 March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88259-E0A4-FE49-85ED-0D0624D0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BEC14-086B-9F4E-A13B-4BB4B779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73A1-2E3B-894B-9AE1-B26D3E86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C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FC525-F3D0-E346-A0DF-9BBA1266E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C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CCBFA-734B-154C-A2A3-16FDAF87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C5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14BA4-08E7-DC4C-B0B2-4D36E8D8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 March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246A3-DF8C-AA4F-8E5E-AB70CD80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27B95-7E25-9847-AD19-911AEF19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0"/>
            <a:ext cx="2743200" cy="365125"/>
          </a:xfrm>
          <a:prstGeom prst="rect">
            <a:avLst/>
          </a:prstGeom>
        </p:spPr>
        <p:txBody>
          <a:bodyPr/>
          <a:lstStyle/>
          <a:p>
            <a:fld id="{9BBDD6B8-EA96-8E42-9357-66AD6872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3F1BF-91BE-B04C-AB06-16D893D8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6B307-8F97-FC49-9ABB-8688C1855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07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2BFF-E50F-424D-8863-579245676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1990" y="6356352"/>
            <a:ext cx="2199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01 March 2023</a:t>
            </a:r>
          </a:p>
        </p:txBody>
      </p:sp>
    </p:spTree>
    <p:extLst>
      <p:ext uri="{BB962C8B-B14F-4D97-AF65-F5344CB8AC3E}">
        <p14:creationId xmlns:p14="http://schemas.microsoft.com/office/powerpoint/2010/main" val="376032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822-B731-3247-AA1E-3A6A6CE15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ACOEM?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8EB3B-D801-2B4C-87D8-7509D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754" y="5034425"/>
            <a:ext cx="9312492" cy="1150618"/>
          </a:xfrm>
        </p:spPr>
        <p:txBody>
          <a:bodyPr>
            <a:normAutofit/>
          </a:bodyPr>
          <a:lstStyle/>
          <a:p>
            <a:r>
              <a:rPr lang="en-US" dirty="0"/>
              <a:t>A short history and current description of the College</a:t>
            </a:r>
          </a:p>
        </p:txBody>
      </p:sp>
    </p:spTree>
    <p:extLst>
      <p:ext uri="{BB962C8B-B14F-4D97-AF65-F5344CB8AC3E}">
        <p14:creationId xmlns:p14="http://schemas.microsoft.com/office/powerpoint/2010/main" val="166133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OM in the 1950’s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600199"/>
            <a:ext cx="10848109" cy="448194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“Corporate practice of medicine” perceived as threat by AMA</a:t>
            </a:r>
          </a:p>
          <a:p>
            <a:pPr lvl="1"/>
            <a:r>
              <a:rPr lang="en-US" sz="2000" dirty="0"/>
              <a:t>OM not fee for service – therefore suspect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Structure of OM seen as conflict of interest</a:t>
            </a:r>
          </a:p>
          <a:p>
            <a:r>
              <a:rPr lang="en-US" sz="2600" dirty="0"/>
              <a:t>General practice “claimed” OM</a:t>
            </a:r>
          </a:p>
          <a:p>
            <a:pPr lvl="1"/>
            <a:r>
              <a:rPr lang="en-US" sz="2000" dirty="0"/>
              <a:t>Conflict over “industrial medicine” within AMA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Concern with providing primary care at worksite</a:t>
            </a:r>
          </a:p>
          <a:p>
            <a:r>
              <a:rPr lang="en-US" sz="2600" dirty="0"/>
              <a:t>AMA set up parallel Councils in OM, PH</a:t>
            </a:r>
          </a:p>
          <a:p>
            <a:pPr lvl="1"/>
            <a:r>
              <a:rPr lang="en-US" sz="2000" dirty="0"/>
              <a:t>Competed with IMA, APHA for dominance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Also tied into battle against national health insurance</a:t>
            </a:r>
          </a:p>
          <a:p>
            <a:r>
              <a:rPr lang="en-US" sz="2600" dirty="0"/>
              <a:t>ABPM certification partly a response to upgrade OM’s standing </a:t>
            </a:r>
          </a:p>
          <a:p>
            <a:pPr lvl="1"/>
            <a:r>
              <a:rPr lang="en-US" sz="2000" dirty="0"/>
              <a:t>Conflict with APHA, PM/PH impacted plan</a:t>
            </a:r>
          </a:p>
          <a:p>
            <a:pPr lvl="1"/>
            <a:r>
              <a:rPr lang="en-US" sz="2000" dirty="0"/>
              <a:t>Forced reduction in training time and more modest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6322D-DAF6-F0EA-0434-35CA9F24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941" y="129885"/>
            <a:ext cx="2857500" cy="11811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Dominant groups change, but diversity always present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1970’s: corporate medical directors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1980’s: private practitioners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1990’s: academic and private practitioners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2000’s: consultants, academics, clinic practitioners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ACOEM as an organization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“Big tent” rather than single interest group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Network for engagement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More difficult task than most medical societies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Better able to navigate in many ways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Prevention much harder to sustain than treatment</a:t>
            </a:r>
            <a:endParaRPr lang="en-US" sz="2600" dirty="0"/>
          </a:p>
        </p:txBody>
      </p:sp>
      <p:pic>
        <p:nvPicPr>
          <p:cNvPr id="17410" name="Picture 2" descr="http://intelligenttrainingsystems.com/gs_media/image/News/ACOEM-Logo-2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599" y="2667001"/>
            <a:ext cx="2881745" cy="2881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FA43-8018-89C6-C60A-872DEFC1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Activities of ACOEM Members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22F615B-9C1B-DEA5-11C5-0C197253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E64DBE0C-E9C4-4843-BEA6-710FF6E0B00F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43ED4116-C950-CFD5-4070-743F2DE3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566989"/>
            <a:ext cx="32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108630E3-DC8A-41F5-5F77-5F019453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66989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83" name="Rectangle 15">
            <a:extLst>
              <a:ext uri="{FF2B5EF4-FFF2-40B4-BE49-F238E27FC236}">
                <a16:creationId xmlns:a16="http://schemas.microsoft.com/office/drawing/2014/main" id="{6B850673-C67D-6B7A-22F7-A9EF63358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46" y="2092036"/>
            <a:ext cx="655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Administration		18%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Practice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65%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			12%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			  2%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			  2%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				  1%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7753-782E-AFD9-53A9-EEB37714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ACOEM Vision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76B058A-045A-16BC-3D44-CB5F5981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44B6FDBC-28DB-4B34-95F9-2771B578B37C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35616BAA-4778-B178-5028-56978F8D4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1"/>
            <a:ext cx="7772400" cy="2062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en-US" b="1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Strengthening communities and workplaces by ensuring worker health, safety, and well-being and fostering a healthful environment. 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0B86-1354-AF0C-FAF6-5F69E115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ACOEM Mission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CB509A4-C359-548C-FA49-18C34D37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350894FC-3B5F-44F5-BF87-BCE5B60FB1D9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E4319F53-B720-6B8E-CE12-A89CBCC6D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18" y="1671927"/>
            <a:ext cx="11700164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leadership to promote optimal health and safety of workers, workplaces, and environments through:</a:t>
            </a:r>
          </a:p>
          <a:p>
            <a:endParaRPr lang="en-US" alt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28600"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</a:t>
            </a: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profession and public</a:t>
            </a:r>
          </a:p>
          <a:p>
            <a:pPr lvl="1" indent="228600">
              <a:buFontTx/>
              <a:buChar char="•"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</a:t>
            </a:r>
            <a:r>
              <a:rPr lang="en-US" alt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OEM practice</a:t>
            </a:r>
          </a:p>
          <a:p>
            <a:pPr lvl="1">
              <a:buFontTx/>
              <a:buChar char="•"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Guiding workplace and public </a:t>
            </a:r>
            <a:r>
              <a:rPr lang="en-US" alt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</a:p>
          <a:p>
            <a:pPr lvl="1">
              <a:buFontTx/>
              <a:buChar char="•"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Advancing the field of OEM (</a:t>
            </a:r>
            <a:r>
              <a:rPr lang="en-US" alt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advocacy and research</a:t>
            </a: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F0E3-EEF6-7497-1C55-15EBF051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ACOEM’s Organizational Goals and Strategies </a:t>
            </a:r>
            <a:br>
              <a:rPr lang="en-US" dirty="0"/>
            </a:br>
            <a:r>
              <a:rPr lang="en-US" dirty="0"/>
              <a:t>(2020-2023)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18B676-898B-1C87-F9AA-5A050E2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4A1FF16E-EFBC-4D43-BDA3-0B4F138F2384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09792486-A253-6267-E6A8-A26393C3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3" y="1939636"/>
            <a:ext cx="10599844" cy="425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en-US" sz="2400" b="1" i="0" cap="all" dirty="0">
                <a:solidFill>
                  <a:srgbClr val="648539"/>
                </a:solidFill>
                <a:effectLst/>
                <a:latin typeface="Open Sans" panose="020B0606030504020204" pitchFamily="34" charset="0"/>
              </a:rPr>
              <a:t>GOAL 1: INCREASE MEMBER ENGAGEMENT AND VALUE IN ACOEM MEMBERSHIP</a:t>
            </a:r>
          </a:p>
          <a:p>
            <a:pPr algn="ctr"/>
            <a:endParaRPr lang="en-US" sz="2400" b="1" i="0" cap="all" dirty="0">
              <a:solidFill>
                <a:srgbClr val="64853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Expand educational offerings, including CME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Provide tools for professional development by career stage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Conduct regular member needs assessments to improve member experience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Increase opportunities for volunteer involvement to all member types through a transparent application process  </a:t>
            </a:r>
          </a:p>
          <a:p>
            <a:pPr marL="0" indent="0" algn="l"/>
            <a:endParaRPr lang="en-US" sz="1400" b="0" i="0" dirty="0">
              <a:solidFill>
                <a:srgbClr val="002855"/>
              </a:solidFill>
              <a:effectLst/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18B676-898B-1C87-F9AA-5A050E2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4A1FF16E-EFBC-4D43-BDA3-0B4F138F2384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09792486-A253-6267-E6A8-A26393C3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3" y="1575618"/>
            <a:ext cx="10599844" cy="461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en-US" sz="2400" b="1" i="0" cap="all" dirty="0">
                <a:solidFill>
                  <a:srgbClr val="648539"/>
                </a:solidFill>
                <a:effectLst/>
                <a:latin typeface="Open Sans" panose="020B0606030504020204" pitchFamily="34" charset="0"/>
              </a:rPr>
              <a:t>GOAL 2: INCREASE IMPACT OF ACOEM AND ORGANIZATIONAL EFFECTIVENESS</a:t>
            </a:r>
          </a:p>
          <a:p>
            <a:pPr algn="ctr"/>
            <a:endParaRPr lang="en-US" sz="2400" b="1" i="0" cap="all" dirty="0">
              <a:solidFill>
                <a:srgbClr val="64853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Develop and provide competency based ACOEM tools and resources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Enhance communication and collaboration between ACOEM Leadership, ACOEM Sections, and Component Societies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Streamline governance entities to improve organizational efficiency</a:t>
            </a:r>
          </a:p>
          <a:p>
            <a:pPr marL="0" indent="0" algn="l"/>
            <a:endParaRPr lang="en-US" sz="1400" b="0" i="0" dirty="0">
              <a:solidFill>
                <a:srgbClr val="0028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B14DF-6629-895E-0956-CBB651264038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ACOEM’s Organizational Goals and Strategies </a:t>
            </a:r>
            <a:br>
              <a:rPr lang="en-US"/>
            </a:br>
            <a:r>
              <a:rPr lang="en-US"/>
              <a:t>(2020-2023)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18B676-898B-1C87-F9AA-5A050E2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4A1FF16E-EFBC-4D43-BDA3-0B4F138F2384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09792486-A253-6267-E6A8-A26393C3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4" y="1575618"/>
            <a:ext cx="11975913" cy="461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en-US" sz="2400" b="1" i="0" cap="all" dirty="0">
                <a:solidFill>
                  <a:srgbClr val="648539"/>
                </a:solidFill>
                <a:effectLst/>
                <a:latin typeface="Open Sans" panose="020B0606030504020204" pitchFamily="34" charset="0"/>
              </a:rPr>
              <a:t>GOAL 3: COMMUNICATE VALUE AND INCREASE VISIBILITY OF OEM AND ACOEM</a:t>
            </a:r>
          </a:p>
          <a:p>
            <a:pPr algn="ctr"/>
            <a:endParaRPr lang="en-US" sz="2400" b="1" i="0" cap="all" dirty="0">
              <a:solidFill>
                <a:srgbClr val="64853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Expand outreach, education, promotion of OEM to medical students, residents, non-OEM mid-career physicians, other health/allied professionals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Establish new communication vehicles and educational opportunities for both internal and external audiences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Identify, engage, and explore partnership opportunities with public audiences who can be educated about the value of OEM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Increase social media presence and engagement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Partner with other medical societies/organizations, develop targeted alliances</a:t>
            </a:r>
            <a:endParaRPr lang="en-US" sz="2000" b="0" i="0" dirty="0">
              <a:solidFill>
                <a:srgbClr val="002855"/>
              </a:solidFill>
              <a:effectLst/>
              <a:latin typeface="Open Sans" panose="020B0606030504020204" pitchFamily="34" charset="0"/>
            </a:endParaRPr>
          </a:p>
          <a:p>
            <a:pPr marL="0" indent="0" algn="l"/>
            <a:endParaRPr lang="en-US" sz="1400" b="0" i="0" dirty="0">
              <a:solidFill>
                <a:srgbClr val="0028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57220-DCE7-B95F-47C4-CC9CA011A165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ACOEM’s Organizational Goals and Strategies </a:t>
            </a:r>
            <a:br>
              <a:rPr lang="en-US"/>
            </a:br>
            <a:r>
              <a:rPr lang="en-US"/>
              <a:t>(2020-2023)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7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18B676-898B-1C87-F9AA-5A050E2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4A1FF16E-EFBC-4D43-BDA3-0B4F138F2384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09792486-A253-6267-E6A8-A26393C3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27" y="1654278"/>
            <a:ext cx="1073727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en-US" sz="2400" b="1" i="0" cap="all" dirty="0">
                <a:solidFill>
                  <a:srgbClr val="648539"/>
                </a:solidFill>
                <a:effectLst/>
                <a:latin typeface="Open Sans" panose="020B0606030504020204" pitchFamily="34" charset="0"/>
              </a:rPr>
              <a:t>GOAL 4: ADVANCE THE OEM BODY OF KNOWLEDGE</a:t>
            </a:r>
          </a:p>
          <a:p>
            <a:pPr algn="ctr"/>
            <a:endParaRPr lang="en-US" sz="2400" b="1" i="0" cap="all" dirty="0">
              <a:solidFill>
                <a:srgbClr val="64853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Offer new opportunities to showcase and support evidence-based medicine and cutting-edge content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Increase collaboration and diversify panels for the development of guidelines, position papers, and educational offerings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Stimulate research and foster collaboration among researchers and clinicians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Identify knowledge gaps and future research directions   </a:t>
            </a:r>
          </a:p>
          <a:p>
            <a:pPr marL="0" indent="0" algn="l"/>
            <a:endParaRPr lang="en-US" sz="1400" b="0" i="0" dirty="0">
              <a:solidFill>
                <a:srgbClr val="0028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EC5A0-41BB-9E99-1AF0-A76B7F41F287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ACOEM’s Organizational Goals and Strategies </a:t>
            </a:r>
            <a:br>
              <a:rPr lang="en-US"/>
            </a:br>
            <a:r>
              <a:rPr lang="en-US"/>
              <a:t>(2020-2023)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5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18B676-898B-1C87-F9AA-5A050E2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fld id="{4A1FF16E-EFBC-4D43-BDA3-0B4F138F2384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09792486-A253-6267-E6A8-A26393C3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27" y="1654278"/>
            <a:ext cx="1073727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3200">
                <a:solidFill>
                  <a:schemeClr val="tx1"/>
                </a:solidFill>
                <a:latin typeface="FrizQuadrata BT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FrizQuadrata BT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en-US" sz="2400" b="1" i="0" cap="all" dirty="0">
                <a:solidFill>
                  <a:srgbClr val="648539"/>
                </a:solidFill>
                <a:effectLst/>
                <a:latin typeface="Open Sans" panose="020B0606030504020204" pitchFamily="34" charset="0"/>
              </a:rPr>
              <a:t>GOAL 5: IMPROVE THE VIABILITY AND SUSTAINABILITY OF ACOEM</a:t>
            </a:r>
          </a:p>
          <a:p>
            <a:pPr algn="ctr"/>
            <a:endParaRPr lang="en-US" sz="2400" b="1" i="0" cap="all" dirty="0">
              <a:solidFill>
                <a:srgbClr val="64853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Identify and develop plans to retain members, attract new members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Expand product offerings and enhance access to education to all members of the healthcare and occupational health team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Increase content-driven revenue opportunities consistent with the ACOEM mission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Identify and develop emerging leaders and prospective faculty while recognizing those who have made significant contributions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Strengthen and support the Occupational and Environmental Health Foundation (OEHF)</a:t>
            </a:r>
          </a:p>
          <a:p>
            <a:pPr marL="0" indent="0" algn="l"/>
            <a:endParaRPr lang="en-US" sz="1400" b="0" i="0" dirty="0">
              <a:solidFill>
                <a:srgbClr val="0028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2BDF0-0949-42DB-F22F-6692D6C43031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ACOEM’s Organizational Goals and Strategies </a:t>
            </a:r>
            <a:br>
              <a:rPr lang="en-US"/>
            </a:br>
            <a:r>
              <a:rPr lang="en-US"/>
              <a:t>(2020-2023)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2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7960-5B03-2CEC-1D83-80AD6370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33EB-999F-07CF-014A-0A38FEB0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Tee </a:t>
            </a:r>
            <a:r>
              <a:rPr lang="en-US" dirty="0" err="1"/>
              <a:t>Guidotti</a:t>
            </a:r>
            <a:endParaRPr lang="en-US" dirty="0"/>
          </a:p>
          <a:p>
            <a:r>
              <a:rPr lang="en-US" dirty="0"/>
              <a:t>Dr. Robert </a:t>
            </a:r>
            <a:r>
              <a:rPr lang="en-US" dirty="0" err="1"/>
              <a:t>Orford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Additional material from ACOEM website</a:t>
            </a:r>
          </a:p>
        </p:txBody>
      </p:sp>
    </p:spTree>
    <p:extLst>
      <p:ext uri="{BB962C8B-B14F-4D97-AF65-F5344CB8AC3E}">
        <p14:creationId xmlns:p14="http://schemas.microsoft.com/office/powerpoint/2010/main" val="136467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461C-5380-2495-9AD5-4B78F32F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ACOEM Membership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B6AC1-BCB2-EFF8-B238-573AB54FA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74B73-B211-7775-3692-38E9767571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Active (non-resident MDs/DOs)</a:t>
            </a:r>
          </a:p>
          <a:p>
            <a:r>
              <a:rPr lang="en-US" dirty="0"/>
              <a:t>Associate (non-physician)</a:t>
            </a:r>
          </a:p>
          <a:p>
            <a:r>
              <a:rPr lang="en-US" dirty="0"/>
              <a:t>Resident</a:t>
            </a:r>
          </a:p>
          <a:p>
            <a:r>
              <a:rPr lang="en-US" dirty="0"/>
              <a:t>Retired physician</a:t>
            </a:r>
          </a:p>
          <a:p>
            <a:r>
              <a:rPr lang="en-US" dirty="0"/>
              <a:t>Student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A3C196-314E-BB16-3F86-CB85CCC5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Benefits Include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00762-5959-30E0-A0A7-62C1F3F965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JOEM</a:t>
            </a:r>
          </a:p>
          <a:p>
            <a:r>
              <a:rPr lang="en-US" dirty="0" err="1"/>
              <a:t>MDGuidelines</a:t>
            </a:r>
            <a:endParaRPr lang="en-US" dirty="0"/>
          </a:p>
          <a:p>
            <a:r>
              <a:rPr lang="en-US" dirty="0"/>
              <a:t>OEM Explore (Career Exploration Platform) – New</a:t>
            </a:r>
          </a:p>
          <a:p>
            <a:r>
              <a:rPr lang="en-US" dirty="0"/>
              <a:t>Education (AOHC, webinars, etc.)</a:t>
            </a:r>
          </a:p>
          <a:p>
            <a:r>
              <a:rPr lang="en-US" dirty="0"/>
              <a:t>Leadership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40339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CCF6-3F63-4E73-D99F-091D179D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D8296-4863-7727-2162-AC80E0E5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" y="1452547"/>
            <a:ext cx="11765030" cy="53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D583-3AFA-3981-AE47-8326B93D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and Leadership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81E9-14F8-14BA-CF43-0FB105FE6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Benefits:  Professional growth, networking, betterment of specialty</a:t>
            </a:r>
          </a:p>
          <a:p>
            <a:r>
              <a:rPr lang="en-US" dirty="0"/>
              <a:t>In various areas:</a:t>
            </a:r>
          </a:p>
          <a:p>
            <a:pPr lvl="1"/>
            <a:r>
              <a:rPr lang="en-US" dirty="0"/>
              <a:t>Components</a:t>
            </a:r>
          </a:p>
          <a:p>
            <a:pPr lvl="1"/>
            <a:r>
              <a:rPr lang="en-US" dirty="0"/>
              <a:t>Sections</a:t>
            </a:r>
          </a:p>
          <a:p>
            <a:pPr lvl="1"/>
            <a:r>
              <a:rPr lang="en-US" dirty="0"/>
              <a:t>House of Delegates</a:t>
            </a:r>
          </a:p>
          <a:p>
            <a:pPr lvl="1"/>
            <a:r>
              <a:rPr lang="en-US" dirty="0"/>
              <a:t>Councils and Committees</a:t>
            </a:r>
          </a:p>
          <a:p>
            <a:pPr lvl="1"/>
            <a:r>
              <a:rPr lang="en-US" dirty="0"/>
              <a:t>ACOEM Ambassadors</a:t>
            </a:r>
          </a:p>
          <a:p>
            <a:pPr lvl="1"/>
            <a:endParaRPr lang="en-US" dirty="0"/>
          </a:p>
          <a:p>
            <a:r>
              <a:rPr lang="en-US" b="1" dirty="0"/>
              <a:t>Needed for advancement to Fellowship in the College</a:t>
            </a:r>
          </a:p>
          <a:p>
            <a:r>
              <a:rPr lang="en-US" dirty="0"/>
              <a:t>Apply via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FBC3D-6606-9345-CEB9-DF78969D3372}"/>
              </a:ext>
            </a:extLst>
          </p:cNvPr>
          <p:cNvSpPr txBox="1"/>
          <p:nvPr/>
        </p:nvSpPr>
        <p:spPr>
          <a:xfrm>
            <a:off x="1447801" y="5757354"/>
            <a:ext cx="8953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https://community.acoem.org/participate/volunteeropportunities/opportunities-list-public</a:t>
            </a:r>
          </a:p>
        </p:txBody>
      </p:sp>
    </p:spTree>
    <p:extLst>
      <p:ext uri="{BB962C8B-B14F-4D97-AF65-F5344CB8AC3E}">
        <p14:creationId xmlns:p14="http://schemas.microsoft.com/office/powerpoint/2010/main" val="1194421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1454-5B84-87D6-F399-B0F1F339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F1F1-D65B-C3D7-F0E9-FC091461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199"/>
            <a:ext cx="6019800" cy="4204855"/>
          </a:xfrm>
        </p:spPr>
        <p:txBody>
          <a:bodyPr>
            <a:normAutofit/>
          </a:bodyPr>
          <a:lstStyle/>
          <a:p>
            <a:r>
              <a:rPr lang="en-US" dirty="0"/>
              <a:t>Serve geographic regions </a:t>
            </a:r>
          </a:p>
          <a:p>
            <a:r>
              <a:rPr lang="en-US" b="1" u="sng" dirty="0"/>
              <a:t>Independent</a:t>
            </a:r>
            <a:r>
              <a:rPr lang="en-US" dirty="0"/>
              <a:t> entities</a:t>
            </a:r>
          </a:p>
          <a:p>
            <a:r>
              <a:rPr lang="en-US" dirty="0"/>
              <a:t>Some consolidation underway</a:t>
            </a:r>
          </a:p>
          <a:p>
            <a:pPr lvl="1"/>
            <a:r>
              <a:rPr lang="en-US" sz="2200" dirty="0"/>
              <a:t>Central States (Il, IN, WI, IA, MN, MO, ND)</a:t>
            </a:r>
          </a:p>
          <a:p>
            <a:pPr lvl="1"/>
            <a:r>
              <a:rPr lang="en-US" sz="2200" dirty="0"/>
              <a:t>Florida</a:t>
            </a:r>
          </a:p>
          <a:p>
            <a:pPr lvl="1"/>
            <a:r>
              <a:rPr lang="en-US" sz="2200" dirty="0"/>
              <a:t>Georgia</a:t>
            </a:r>
          </a:p>
          <a:p>
            <a:pPr lvl="1"/>
            <a:r>
              <a:rPr lang="en-US" sz="2200" dirty="0"/>
              <a:t>International</a:t>
            </a:r>
          </a:p>
          <a:p>
            <a:pPr lvl="1"/>
            <a:r>
              <a:rPr lang="en-US" sz="2200" dirty="0"/>
              <a:t>Kentucky</a:t>
            </a:r>
          </a:p>
          <a:p>
            <a:pPr lvl="1"/>
            <a:r>
              <a:rPr lang="en-US" sz="2200" dirty="0"/>
              <a:t>Metro Washington (DC)</a:t>
            </a:r>
          </a:p>
          <a:p>
            <a:pPr lvl="1"/>
            <a:r>
              <a:rPr lang="en-US" sz="2200" dirty="0"/>
              <a:t>Michigan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B55801-DF35-EC16-18CE-A9024FF770D3}"/>
              </a:ext>
            </a:extLst>
          </p:cNvPr>
          <p:cNvSpPr txBox="1">
            <a:spLocks/>
          </p:cNvSpPr>
          <p:nvPr/>
        </p:nvSpPr>
        <p:spPr>
          <a:xfrm>
            <a:off x="6858000" y="1600200"/>
            <a:ext cx="5153891" cy="4073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C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C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C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C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C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Mid-Atlantic (DE, MD, NJ, NY, PA)</a:t>
            </a:r>
          </a:p>
          <a:p>
            <a:r>
              <a:rPr lang="en-US" sz="2400" dirty="0"/>
              <a:t>Mid South (AL, AR, LA, MS)</a:t>
            </a:r>
          </a:p>
          <a:p>
            <a:r>
              <a:rPr lang="en-US" sz="2400" dirty="0"/>
              <a:t>New England (CT, ME, MA, VT, RI, NH)</a:t>
            </a:r>
          </a:p>
          <a:p>
            <a:r>
              <a:rPr lang="en-US" sz="2400" dirty="0"/>
              <a:t>Northwest (AK, ID, OR, WA, BC)</a:t>
            </a:r>
          </a:p>
          <a:p>
            <a:r>
              <a:rPr lang="en-US" sz="2400" dirty="0"/>
              <a:t>Oklahoma</a:t>
            </a:r>
          </a:p>
          <a:p>
            <a:r>
              <a:rPr lang="en-US" sz="2400" dirty="0"/>
              <a:t>Rocky Mountain (CO, MT, NM, WY)</a:t>
            </a:r>
          </a:p>
          <a:p>
            <a:r>
              <a:rPr lang="en-US" sz="2400" dirty="0"/>
              <a:t>Southeastern Atlantic (NC, SC, VA)</a:t>
            </a:r>
          </a:p>
          <a:p>
            <a:r>
              <a:rPr lang="en-US" sz="2400" dirty="0"/>
              <a:t>Tennessee</a:t>
            </a:r>
          </a:p>
          <a:p>
            <a:r>
              <a:rPr lang="en-US" sz="2400" dirty="0"/>
              <a:t>Texas</a:t>
            </a:r>
          </a:p>
          <a:p>
            <a:r>
              <a:rPr lang="en-US" sz="2400" dirty="0"/>
              <a:t>Tri-State (OH, WV)</a:t>
            </a:r>
          </a:p>
          <a:p>
            <a:r>
              <a:rPr lang="en-US" sz="2400" dirty="0"/>
              <a:t>Western (CA, AZ, NV, UT, HI)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8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AD2E-9044-AE49-4146-86968C60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D70C-5C0B-CA10-75EC-8BD8C4CDB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9068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Based on </a:t>
            </a:r>
            <a:r>
              <a:rPr lang="en-US" sz="3600" b="1" u="sng" dirty="0"/>
              <a:t>member interests</a:t>
            </a:r>
          </a:p>
          <a:p>
            <a:r>
              <a:rPr lang="en-US" sz="3600" b="1" u="sng" dirty="0"/>
              <a:t>Not independent</a:t>
            </a:r>
            <a:r>
              <a:rPr lang="en-US" sz="3600" dirty="0"/>
              <a:t> – part of ACOEM</a:t>
            </a:r>
          </a:p>
          <a:p>
            <a:pPr lvl="1"/>
            <a:r>
              <a:rPr lang="en-US" sz="3300" dirty="0"/>
              <a:t>No actions without ACOEM approval</a:t>
            </a:r>
          </a:p>
          <a:p>
            <a:r>
              <a:rPr lang="en-US" sz="2900" dirty="0"/>
              <a:t>Academic</a:t>
            </a:r>
          </a:p>
          <a:p>
            <a:r>
              <a:rPr lang="en-US" sz="2900" dirty="0"/>
              <a:t>Behavioral Health</a:t>
            </a:r>
          </a:p>
          <a:p>
            <a:r>
              <a:rPr lang="en-US" sz="2900" dirty="0"/>
              <a:t>Corporate</a:t>
            </a:r>
          </a:p>
          <a:p>
            <a:r>
              <a:rPr lang="en-US" sz="2900" dirty="0"/>
              <a:t>Environmental Health</a:t>
            </a:r>
          </a:p>
          <a:p>
            <a:r>
              <a:rPr lang="en-US" sz="2900" dirty="0"/>
              <a:t>Federal and Military</a:t>
            </a:r>
          </a:p>
          <a:p>
            <a:r>
              <a:rPr lang="en-US" sz="2900" dirty="0"/>
              <a:t>Finances and Practice Management</a:t>
            </a:r>
          </a:p>
          <a:p>
            <a:r>
              <a:rPr lang="en-US" sz="2900" dirty="0"/>
              <a:t>Health and Human Performance</a:t>
            </a:r>
          </a:p>
          <a:p>
            <a:r>
              <a:rPr lang="en-US" sz="2900" dirty="0"/>
              <a:t>Health Informatics</a:t>
            </a:r>
          </a:p>
          <a:p>
            <a:endParaRPr lang="en-US" sz="3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1D038-5822-43F4-0F9B-F4D2E7226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825" y="1257043"/>
            <a:ext cx="5443537" cy="48482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History and Archives</a:t>
            </a:r>
          </a:p>
          <a:p>
            <a:r>
              <a:rPr lang="en-US" dirty="0"/>
              <a:t>International</a:t>
            </a:r>
          </a:p>
          <a:p>
            <a:r>
              <a:rPr lang="en-US" dirty="0"/>
              <a:t>Medical Center Occ Health</a:t>
            </a:r>
          </a:p>
          <a:p>
            <a:r>
              <a:rPr lang="en-US" dirty="0"/>
              <a:t>Medical Review Officers</a:t>
            </a:r>
          </a:p>
          <a:p>
            <a:r>
              <a:rPr lang="en-US" dirty="0"/>
              <a:t>Nurse Practitioners</a:t>
            </a:r>
          </a:p>
          <a:p>
            <a:r>
              <a:rPr lang="en-US" dirty="0"/>
              <a:t>Occupational Physicians/Physician Assistants</a:t>
            </a:r>
          </a:p>
          <a:p>
            <a:r>
              <a:rPr lang="en-US" dirty="0"/>
              <a:t>Pain and Musculoskeletal Medicine</a:t>
            </a:r>
          </a:p>
          <a:p>
            <a:r>
              <a:rPr lang="en-US" dirty="0"/>
              <a:t>Physicians in the Pharmaceutical Industry</a:t>
            </a:r>
          </a:p>
          <a:p>
            <a:r>
              <a:rPr lang="en-US" dirty="0"/>
              <a:t>Private Practice in Occupational Medicine</a:t>
            </a:r>
          </a:p>
          <a:p>
            <a:r>
              <a:rPr lang="en-US" dirty="0"/>
              <a:t>Public Safety Medicine</a:t>
            </a:r>
          </a:p>
          <a:p>
            <a:r>
              <a:rPr lang="en-US" dirty="0"/>
              <a:t>Residents and Recent Graduates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Underserved Occupational Populations</a:t>
            </a:r>
          </a:p>
          <a:p>
            <a:r>
              <a:rPr lang="en-US" dirty="0"/>
              <a:t>Work Fitness and Disability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F51AA-1954-743D-CEBA-8A0BB49FDF7D}"/>
              </a:ext>
            </a:extLst>
          </p:cNvPr>
          <p:cNvSpPr txBox="1"/>
          <p:nvPr/>
        </p:nvSpPr>
        <p:spPr>
          <a:xfrm>
            <a:off x="1304925" y="58541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https://acoem.org/Membership/Special-Interest-Sections</a:t>
            </a:r>
          </a:p>
        </p:txBody>
      </p:sp>
    </p:spTree>
    <p:extLst>
      <p:ext uri="{BB962C8B-B14F-4D97-AF65-F5344CB8AC3E}">
        <p14:creationId xmlns:p14="http://schemas.microsoft.com/office/powerpoint/2010/main" val="13998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8A0C-FD8E-F13A-B441-86B2B57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Councils and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1388-3B8C-A079-E8A6-41F79F00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out much volunteer work within ACOEM</a:t>
            </a:r>
          </a:p>
          <a:p>
            <a:r>
              <a:rPr lang="en-US" dirty="0"/>
              <a:t>Report to the Board and House of Delegates</a:t>
            </a:r>
          </a:p>
          <a:p>
            <a:r>
              <a:rPr lang="en-US" dirty="0"/>
              <a:t>Prepare statements and policies</a:t>
            </a:r>
          </a:p>
          <a:p>
            <a:r>
              <a:rPr lang="en-US" dirty="0"/>
              <a:t>Manage important functions including bylaws and ethics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65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C198-2A8A-B968-53FA-7DD1179D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Delegates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A6CB-FDAB-2749-68CE-3737A232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ACOEM’s legislative branch – since October 1966</a:t>
            </a:r>
          </a:p>
          <a:p>
            <a:r>
              <a:rPr lang="en-US" dirty="0"/>
              <a:t>Makes recommendations to Board of Directors on policy matters</a:t>
            </a:r>
          </a:p>
          <a:p>
            <a:r>
              <a:rPr lang="en-US" dirty="0"/>
              <a:t>Accept resolutions for discussion/vote twice yearly (spring/fall)</a:t>
            </a:r>
          </a:p>
          <a:p>
            <a:r>
              <a:rPr lang="en-US" dirty="0"/>
              <a:t>Representatives of components and sections (elected or appointed)</a:t>
            </a:r>
          </a:p>
          <a:p>
            <a:pPr lvl="1"/>
            <a:r>
              <a:rPr lang="en-US" dirty="0"/>
              <a:t>Sections of &gt; 50 members plus Residents and Recent Graduates – 1 delegate</a:t>
            </a:r>
          </a:p>
          <a:p>
            <a:pPr lvl="1"/>
            <a:r>
              <a:rPr lang="en-US" dirty="0"/>
              <a:t>Component representation based on formula</a:t>
            </a:r>
          </a:p>
          <a:p>
            <a:r>
              <a:rPr lang="en-US" dirty="0"/>
              <a:t>7 Work Groups – Resemble councils</a:t>
            </a:r>
          </a:p>
          <a:p>
            <a:pPr lvl="1"/>
            <a:r>
              <a:rPr lang="en-US" dirty="0"/>
              <a:t>Internal Affairs/Bylaws/Policies/Procedures, Scientific Affairs, Education and Academic Affairs, Government Affairs, Membership, OEM Practice, External Relations and Communications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7AEA4-EE9D-D5D1-0A86-4E0AEDC9ABEB}"/>
              </a:ext>
            </a:extLst>
          </p:cNvPr>
          <p:cNvSpPr txBox="1"/>
          <p:nvPr/>
        </p:nvSpPr>
        <p:spPr>
          <a:xfrm>
            <a:off x="1323974" y="5858102"/>
            <a:ext cx="7839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https://acoem.org/About-ACOEM/Governance/House-of-Delegates-en</a:t>
            </a:r>
          </a:p>
        </p:txBody>
      </p:sp>
    </p:spTree>
    <p:extLst>
      <p:ext uri="{BB962C8B-B14F-4D97-AF65-F5344CB8AC3E}">
        <p14:creationId xmlns:p14="http://schemas.microsoft.com/office/powerpoint/2010/main" val="3975606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2B6D-C85D-05E5-805E-890405F8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04F99-1FF0-E8ED-F476-538C1EC68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200"/>
            <a:ext cx="11353801" cy="40732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 years as Active Member (not student or resident member)</a:t>
            </a:r>
          </a:p>
          <a:p>
            <a:r>
              <a:rPr lang="en-US" dirty="0"/>
              <a:t>Board certified (one of three options)</a:t>
            </a:r>
          </a:p>
          <a:p>
            <a:pPr lvl="1"/>
            <a:r>
              <a:rPr lang="en-US" dirty="0"/>
              <a:t>OEM through ABPM</a:t>
            </a:r>
          </a:p>
          <a:p>
            <a:pPr lvl="1"/>
            <a:r>
              <a:rPr lang="en-US" dirty="0"/>
              <a:t>Non-OEM ABMS specialty (or international equivalent) + MPH + 50 </a:t>
            </a:r>
            <a:r>
              <a:rPr lang="en-US" dirty="0" err="1"/>
              <a:t>hrs</a:t>
            </a:r>
            <a:r>
              <a:rPr lang="en-US" dirty="0"/>
              <a:t> CME from ACOEM</a:t>
            </a:r>
          </a:p>
          <a:p>
            <a:pPr lvl="1"/>
            <a:r>
              <a:rPr lang="en-US" dirty="0"/>
              <a:t>Non-OEM ABMS specialty (or international equivalent) + 100 </a:t>
            </a:r>
            <a:r>
              <a:rPr lang="en-US" dirty="0" err="1"/>
              <a:t>hrs</a:t>
            </a:r>
            <a:r>
              <a:rPr lang="en-US" dirty="0"/>
              <a:t> CME from ACOEM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One-page narrative outlining contribution to ACOEM, components, or field of OEM</a:t>
            </a:r>
          </a:p>
          <a:p>
            <a:r>
              <a:rPr lang="en-US" dirty="0"/>
              <a:t>Two letters of recommendation (one from ACOEM Fellow)</a:t>
            </a:r>
          </a:p>
          <a:p>
            <a:r>
              <a:rPr lang="en-US" dirty="0"/>
              <a:t>Current CV</a:t>
            </a:r>
          </a:p>
          <a:p>
            <a:r>
              <a:rPr lang="en-US" dirty="0"/>
              <a:t>$225 application fee</a:t>
            </a:r>
          </a:p>
        </p:txBody>
      </p:sp>
    </p:spTree>
    <p:extLst>
      <p:ext uri="{BB962C8B-B14F-4D97-AF65-F5344CB8AC3E}">
        <p14:creationId xmlns:p14="http://schemas.microsoft.com/office/powerpoint/2010/main" val="260480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BAB3-B6A5-EA36-8D44-5C563C2C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7219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5698-5503-7781-B679-86756BA6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BLUF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065EEF-6DBC-1B8D-9F03-7006FF6863D5}"/>
              </a:ext>
            </a:extLst>
          </p:cNvPr>
          <p:cNvSpPr/>
          <p:nvPr/>
        </p:nvSpPr>
        <p:spPr>
          <a:xfrm>
            <a:off x="1314170" y="1920419"/>
            <a:ext cx="9861755" cy="23695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002855"/>
                </a:solidFill>
                <a:effectLst/>
                <a:latin typeface="Open Sans" panose="020B0606030504020204" pitchFamily="34" charset="0"/>
              </a:rPr>
              <a:t>“ACOEM is the pre-eminent physician-led organization that champions the health of workers, safety of workplaces, and quality of environments.”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69C44-86ED-F46C-85FA-7B4FBD2D94E5}"/>
              </a:ext>
            </a:extLst>
          </p:cNvPr>
          <p:cNvSpPr txBox="1"/>
          <p:nvPr/>
        </p:nvSpPr>
        <p:spPr>
          <a:xfrm>
            <a:off x="1447800" y="5696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https://acoem.org/About-ACOEM</a:t>
            </a:r>
          </a:p>
        </p:txBody>
      </p:sp>
    </p:spTree>
    <p:extLst>
      <p:ext uri="{BB962C8B-B14F-4D97-AF65-F5344CB8AC3E}">
        <p14:creationId xmlns:p14="http://schemas.microsoft.com/office/powerpoint/2010/main" val="29980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Foundations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08127"/>
            <a:ext cx="35702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Alice_hamil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08127"/>
            <a:ext cx="3352800" cy="4267200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438400" y="5821363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Corbel"/>
              </a:rPr>
              <a:t>Alice Hamilton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400800" y="5782254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Corbel"/>
              </a:rPr>
              <a:t>Harry Mock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of OEM in the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37660" y="1147768"/>
            <a:ext cx="5157787" cy="823912"/>
          </a:xfrm>
        </p:spPr>
        <p:txBody>
          <a:bodyPr/>
          <a:lstStyle/>
          <a:p>
            <a:r>
              <a:rPr lang="en-US" dirty="0"/>
              <a:t>Alice Hamilton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11380" y="1916117"/>
            <a:ext cx="5307879" cy="417988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Scientific (toxicological) basis </a:t>
            </a:r>
          </a:p>
          <a:p>
            <a:r>
              <a:rPr lang="en-US" dirty="0"/>
              <a:t>Invented US regulatory toxicology</a:t>
            </a:r>
          </a:p>
          <a:p>
            <a:r>
              <a:rPr lang="en-US" dirty="0"/>
              <a:t>Seminal textbook:</a:t>
            </a:r>
          </a:p>
          <a:p>
            <a:pPr lvl="1">
              <a:buNone/>
            </a:pPr>
            <a:r>
              <a:rPr lang="en-US" i="1" dirty="0"/>
              <a:t>	Industrial Toxicology</a:t>
            </a:r>
          </a:p>
          <a:p>
            <a:r>
              <a:rPr lang="en-US" dirty="0"/>
              <a:t>First woman professor at Harvard</a:t>
            </a:r>
          </a:p>
          <a:p>
            <a:r>
              <a:rPr lang="en-US" dirty="0"/>
              <a:t>Most of career in academics or government service</a:t>
            </a:r>
          </a:p>
          <a:p>
            <a:endParaRPr lang="en-US" dirty="0"/>
          </a:p>
          <a:p>
            <a:pPr>
              <a:buNone/>
            </a:pPr>
            <a:r>
              <a:rPr lang="en-US" sz="2100" dirty="0"/>
              <a:t>“No young doctor nowadays can hope for work as exciting and rewarding.”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70072" y="1147768"/>
            <a:ext cx="5183188" cy="823912"/>
          </a:xfrm>
        </p:spPr>
        <p:txBody>
          <a:bodyPr/>
          <a:lstStyle/>
          <a:p>
            <a:r>
              <a:rPr lang="en-US" dirty="0"/>
              <a:t>Harry Mock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66897" y="1916117"/>
            <a:ext cx="5413375" cy="410368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Clinical basis, especially FFD</a:t>
            </a:r>
          </a:p>
          <a:p>
            <a:r>
              <a:rPr lang="en-US" dirty="0"/>
              <a:t>“Invented” worksite health promotion and education</a:t>
            </a:r>
          </a:p>
          <a:p>
            <a:r>
              <a:rPr lang="en-US" dirty="0"/>
              <a:t>Seminal textbook:</a:t>
            </a:r>
          </a:p>
          <a:p>
            <a:pPr lvl="1">
              <a:buNone/>
            </a:pPr>
            <a:r>
              <a:rPr lang="en-US" sz="2100" i="1" dirty="0"/>
              <a:t>	Industrial Medicine &amp; Surgery</a:t>
            </a:r>
          </a:p>
          <a:p>
            <a:r>
              <a:rPr lang="en-US" dirty="0"/>
              <a:t>First OEM teaching clinic in North America (Loyola, Chicago)</a:t>
            </a:r>
          </a:p>
          <a:p>
            <a:r>
              <a:rPr lang="en-US" dirty="0"/>
              <a:t>Most of career at Sears Roebuck</a:t>
            </a:r>
          </a:p>
          <a:p>
            <a:pPr>
              <a:buNone/>
            </a:pPr>
            <a:endParaRPr lang="en-US" sz="2200" dirty="0"/>
          </a:p>
          <a:p>
            <a:pPr>
              <a:spcBef>
                <a:spcPts val="0"/>
              </a:spcBef>
              <a:buNone/>
            </a:pPr>
            <a:r>
              <a:rPr lang="en-US" sz="2100" dirty="0"/>
              <a:t>“Physical qualifications, plus occupational qualifications, equal a job.”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ACOEM Historical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640677"/>
              </p:ext>
            </p:extLst>
          </p:nvPr>
        </p:nvGraphicFramePr>
        <p:xfrm>
          <a:off x="110836" y="1447800"/>
          <a:ext cx="1197032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Year</a:t>
                      </a:r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Organization</a:t>
                      </a:r>
                      <a:r>
                        <a:rPr lang="en-US" sz="2800" baseline="0" dirty="0"/>
                        <a:t> Name</a:t>
                      </a:r>
                      <a:endParaRPr lang="en-US" sz="2800" dirty="0"/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1916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American</a:t>
                      </a:r>
                      <a:r>
                        <a:rPr lang="en-US" sz="2800" baseline="0" dirty="0"/>
                        <a:t> Association of Industrial Physicians and Surgeons (AAIPS)</a:t>
                      </a:r>
                      <a:endParaRPr lang="en-US" sz="280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1951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AAIPS </a:t>
                      </a:r>
                      <a:r>
                        <a:rPr lang="en-US" sz="2800" dirty="0">
                          <a:sym typeface="Symbol"/>
                        </a:rPr>
                        <a:t> </a:t>
                      </a:r>
                      <a:r>
                        <a:rPr lang="en-US" sz="2800" dirty="0"/>
                        <a:t>Industrial Medical Association (IMA)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1974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IMA </a:t>
                      </a:r>
                      <a:r>
                        <a:rPr lang="en-US" sz="2800" dirty="0">
                          <a:sym typeface="Symbol"/>
                        </a:rPr>
                        <a:t> </a:t>
                      </a:r>
                      <a:r>
                        <a:rPr lang="en-US" sz="2800" dirty="0"/>
                        <a:t>American Occupational Medicine Association (AOMA) + American Academy of Occupational Medicine (AAOM)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1988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AOMA + AAOM </a:t>
                      </a:r>
                      <a:r>
                        <a:rPr lang="en-US" sz="2800" dirty="0">
                          <a:sym typeface="Symbol"/>
                        </a:rPr>
                        <a:t> </a:t>
                      </a:r>
                      <a:r>
                        <a:rPr lang="en-US" sz="2800" dirty="0"/>
                        <a:t>American College of Occupational Medicine (ACOM)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1992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ACOM </a:t>
                      </a:r>
                      <a:r>
                        <a:rPr lang="en-US" sz="2800" dirty="0">
                          <a:sym typeface="Symbol"/>
                        </a:rPr>
                        <a:t> </a:t>
                      </a:r>
                      <a:r>
                        <a:rPr lang="en-US" sz="2800" dirty="0"/>
                        <a:t>American College of Occupational and Environmental Medicine (ACOEM)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Organization Evolves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50490" y="1676401"/>
            <a:ext cx="10515600" cy="4449763"/>
          </a:xfrm>
        </p:spPr>
        <p:txBody>
          <a:bodyPr>
            <a:normAutofit/>
          </a:bodyPr>
          <a:lstStyle/>
          <a:p>
            <a:r>
              <a:rPr lang="en-US" dirty="0"/>
              <a:t>Original AAIPS meetings - small, typical medical society functions</a:t>
            </a:r>
          </a:p>
          <a:p>
            <a:pPr lvl="1"/>
            <a:r>
              <a:rPr lang="en-US" dirty="0"/>
              <a:t>Attended by Hamilton, Mock, etc. </a:t>
            </a:r>
          </a:p>
          <a:p>
            <a:r>
              <a:rPr lang="en-US" dirty="0"/>
              <a:t>American Occupational Health Conference (AOHC) became an ACOEM-led, interprofessional enterprise</a:t>
            </a:r>
          </a:p>
          <a:p>
            <a:pPr lvl="1"/>
            <a:r>
              <a:rPr lang="en-US" dirty="0"/>
              <a:t>Industrial hygienists (until 1997)</a:t>
            </a:r>
          </a:p>
          <a:p>
            <a:pPr lvl="1"/>
            <a:r>
              <a:rPr lang="en-US" dirty="0"/>
              <a:t>OH nurses (until 2005)</a:t>
            </a:r>
          </a:p>
          <a:p>
            <a:r>
              <a:rPr lang="en-US" dirty="0"/>
              <a:t>Virtually all-physician from 2005 (until recently)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0" name="Picture 4" descr="Journal of Occupational and Environmental Medicine">
            <a:extLst>
              <a:ext uri="{FF2B5EF4-FFF2-40B4-BE49-F238E27FC236}">
                <a16:creationId xmlns:a16="http://schemas.microsoft.com/office/drawing/2014/main" id="{468BE766-2E5B-787F-F7BD-BA11C5C2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10" y="3119824"/>
            <a:ext cx="2202872" cy="29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3CE49D-C868-9946-E041-14C1D595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Constitutes a Medical Specialty?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67C0A6-BF4E-AEBC-0D90-17FA4B64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200"/>
            <a:ext cx="10986655" cy="40732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Board certification </a:t>
            </a:r>
            <a:r>
              <a:rPr lang="en-US" altLang="en-US" dirty="0"/>
              <a:t>– e.g., ABPM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Professional organizations</a:t>
            </a:r>
            <a:r>
              <a:rPr lang="en-US" altLang="en-US" dirty="0"/>
              <a:t> – e.g., ACOEM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International networks </a:t>
            </a:r>
            <a:r>
              <a:rPr lang="en-US" altLang="en-US" dirty="0"/>
              <a:t>- e.g., ICOH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Centers of excellence – </a:t>
            </a:r>
            <a:r>
              <a:rPr lang="en-US" altLang="en-US" dirty="0"/>
              <a:t>e.g.,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NIOSH intramural and extramural research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ERCs funded by NIOSH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Military programs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Journals –</a:t>
            </a:r>
            <a:r>
              <a:rPr lang="en-US" altLang="en-US" dirty="0"/>
              <a:t> e.g., </a:t>
            </a:r>
            <a:r>
              <a:rPr lang="en-US" altLang="en-US" i="1" dirty="0"/>
              <a:t>JOEM, OEM, AJIM, SJWEH, etc.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Certification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Predecessor certification mechanism in US Military, WWII</a:t>
            </a:r>
          </a:p>
          <a:p>
            <a:r>
              <a:rPr lang="en-US" sz="2600" dirty="0"/>
              <a:t>Antagonism: AMA, APHA, both in competition with IMA</a:t>
            </a:r>
          </a:p>
          <a:p>
            <a:r>
              <a:rPr lang="en-US" sz="2600" dirty="0"/>
              <a:t>Board Certification (1949)</a:t>
            </a:r>
          </a:p>
          <a:p>
            <a:pPr lvl="1"/>
            <a:r>
              <a:rPr lang="en-US" sz="2200" dirty="0"/>
              <a:t>American Board of Public Health &amp; Preventive Medicine established in 1948</a:t>
            </a:r>
          </a:p>
          <a:p>
            <a:pPr lvl="1"/>
            <a:r>
              <a:rPr lang="en-US" sz="2200" dirty="0"/>
              <a:t>“American Board of Occupational Medicine” established in 1949</a:t>
            </a:r>
          </a:p>
          <a:p>
            <a:pPr lvl="2"/>
            <a:r>
              <a:rPr lang="en-US" sz="1800" dirty="0"/>
              <a:t>Initial 4-year training plan</a:t>
            </a:r>
          </a:p>
          <a:p>
            <a:pPr lvl="1"/>
            <a:r>
              <a:rPr lang="en-US" sz="2200" dirty="0"/>
              <a:t>Joined with “PH/PM” to form renamed ABPM in 1949</a:t>
            </a:r>
          </a:p>
          <a:p>
            <a:pPr lvl="1"/>
            <a:r>
              <a:rPr lang="en-US" sz="2200" dirty="0"/>
              <a:t>Compromise on certification requirements led to 3-year program </a:t>
            </a:r>
          </a:p>
          <a:p>
            <a:pPr lvl="1"/>
            <a:r>
              <a:rPr lang="en-US" sz="2200" dirty="0"/>
              <a:t>ABMS authorized board certification in 1955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OEM Webinar">
  <a:themeElements>
    <a:clrScheme name="ACOEM">
      <a:dk1>
        <a:srgbClr val="002C5B"/>
      </a:dk1>
      <a:lt1>
        <a:srgbClr val="CBCCCB"/>
      </a:lt1>
      <a:dk2>
        <a:srgbClr val="424242"/>
      </a:dk2>
      <a:lt2>
        <a:srgbClr val="EAEAEA"/>
      </a:lt2>
      <a:accent1>
        <a:srgbClr val="E95900"/>
      </a:accent1>
      <a:accent2>
        <a:srgbClr val="5B89E4"/>
      </a:accent2>
      <a:accent3>
        <a:srgbClr val="A5A5A5"/>
      </a:accent3>
      <a:accent4>
        <a:srgbClr val="FFC000"/>
      </a:accent4>
      <a:accent5>
        <a:srgbClr val="5B9BD5"/>
      </a:accent5>
      <a:accent6>
        <a:srgbClr val="37AD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OEM Webinar" id="{19F6C086-663C-5247-A9B6-038971B677C4}" vid="{6D6700CA-7411-704A-A490-532C7D3B9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35547</TotalTime>
  <Words>1777</Words>
  <Application>Microsoft Office PowerPoint</Application>
  <PresentationFormat>Widescreen</PresentationFormat>
  <Paragraphs>288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Courier New</vt:lpstr>
      <vt:lpstr>Open Sans</vt:lpstr>
      <vt:lpstr>Symbol</vt:lpstr>
      <vt:lpstr>Times New Roman</vt:lpstr>
      <vt:lpstr>ACOEM Webinar</vt:lpstr>
      <vt:lpstr>What is ACOEM?</vt:lpstr>
      <vt:lpstr>Slide Credits</vt:lpstr>
      <vt:lpstr>BLUF</vt:lpstr>
      <vt:lpstr>Establishing Foundations</vt:lpstr>
      <vt:lpstr>Foundations of OEM in the US</vt:lpstr>
      <vt:lpstr>ACOEM Historical Timeline</vt:lpstr>
      <vt:lpstr>The Organization Evolves</vt:lpstr>
      <vt:lpstr>What Constitutes a Medical Specialty?</vt:lpstr>
      <vt:lpstr>Board Certification</vt:lpstr>
      <vt:lpstr>OM in the 1950’s</vt:lpstr>
      <vt:lpstr>Recent History</vt:lpstr>
      <vt:lpstr>Practice Activities of ACOEM Members</vt:lpstr>
      <vt:lpstr>ACOEM Vision</vt:lpstr>
      <vt:lpstr>ACOEM Mission</vt:lpstr>
      <vt:lpstr>ACOEM’s Organizational Goals and Strategies  (2020-2023)</vt:lpstr>
      <vt:lpstr>PowerPoint Presentation</vt:lpstr>
      <vt:lpstr>PowerPoint Presentation</vt:lpstr>
      <vt:lpstr>PowerPoint Presentation</vt:lpstr>
      <vt:lpstr>PowerPoint Presentation</vt:lpstr>
      <vt:lpstr>ACOEM Membership</vt:lpstr>
      <vt:lpstr>Governance Structure</vt:lpstr>
      <vt:lpstr>Volunteer and Leadership Opportunities</vt:lpstr>
      <vt:lpstr>Components</vt:lpstr>
      <vt:lpstr>Sections</vt:lpstr>
      <vt:lpstr>Councils and Committees</vt:lpstr>
      <vt:lpstr>House of Delegates</vt:lpstr>
      <vt:lpstr>Fellowship Requirements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Bruce</dc:creator>
  <cp:lastModifiedBy>Ginny Costello</cp:lastModifiedBy>
  <cp:revision>19</cp:revision>
  <dcterms:created xsi:type="dcterms:W3CDTF">2020-01-28T17:39:38Z</dcterms:created>
  <dcterms:modified xsi:type="dcterms:W3CDTF">2024-02-08T21:27:56Z</dcterms:modified>
</cp:coreProperties>
</file>