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3.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327" r:id="rId2"/>
    <p:sldId id="259" r:id="rId3"/>
    <p:sldId id="260" r:id="rId4"/>
    <p:sldId id="346" r:id="rId5"/>
    <p:sldId id="347" r:id="rId6"/>
    <p:sldId id="303" r:id="rId7"/>
    <p:sldId id="304" r:id="rId8"/>
    <p:sldId id="305" r:id="rId9"/>
    <p:sldId id="308" r:id="rId10"/>
    <p:sldId id="338" r:id="rId11"/>
    <p:sldId id="339" r:id="rId12"/>
    <p:sldId id="340" r:id="rId13"/>
    <p:sldId id="341" r:id="rId14"/>
    <p:sldId id="323" r:id="rId15"/>
    <p:sldId id="337" r:id="rId16"/>
    <p:sldId id="321" r:id="rId17"/>
    <p:sldId id="329" r:id="rId18"/>
    <p:sldId id="258" r:id="rId19"/>
    <p:sldId id="301" r:id="rId20"/>
    <p:sldId id="290" r:id="rId21"/>
    <p:sldId id="265" r:id="rId22"/>
    <p:sldId id="291" r:id="rId23"/>
    <p:sldId id="326" r:id="rId24"/>
    <p:sldId id="288" r:id="rId25"/>
    <p:sldId id="266" r:id="rId26"/>
    <p:sldId id="344" r:id="rId27"/>
    <p:sldId id="345" r:id="rId28"/>
    <p:sldId id="271"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Ording" initials="JO" lastIdx="17" clrIdx="0">
    <p:extLst>
      <p:ext uri="{19B8F6BF-5375-455C-9EA6-DF929625EA0E}">
        <p15:presenceInfo xmlns:p15="http://schemas.microsoft.com/office/powerpoint/2012/main" userId="S::Julie@acoem.org::50b8b3a8-65e6-4558-9144-326b561fbb36" providerId="AD"/>
      </p:ext>
    </p:extLst>
  </p:cmAuthor>
  <p:cmAuthor id="2" name="Pamela Krahl" initials="PK" lastIdx="1" clrIdx="1">
    <p:extLst>
      <p:ext uri="{19B8F6BF-5375-455C-9EA6-DF929625EA0E}">
        <p15:presenceInfo xmlns:p15="http://schemas.microsoft.com/office/powerpoint/2012/main" userId="f91c8e674edd4d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7"/>
    <p:restoredTop sz="78669" autoAdjust="0"/>
  </p:normalViewPr>
  <p:slideViewPr>
    <p:cSldViewPr snapToGrid="0" snapToObjects="1">
      <p:cViewPr varScale="1">
        <p:scale>
          <a:sx n="88" d="100"/>
          <a:sy n="88" d="100"/>
        </p:scale>
        <p:origin x="7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1972F-DD33-464C-B144-12A504E23AB8}"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6CAB3-70A9-184D-991D-D209ACAC46C3}" type="slidenum">
              <a:rPr lang="en-US" smtClean="0"/>
              <a:t>‹#›</a:t>
            </a:fld>
            <a:endParaRPr lang="en-US"/>
          </a:p>
        </p:txBody>
      </p:sp>
    </p:spTree>
    <p:extLst>
      <p:ext uri="{BB962C8B-B14F-4D97-AF65-F5344CB8AC3E}">
        <p14:creationId xmlns:p14="http://schemas.microsoft.com/office/powerpoint/2010/main" val="127306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edscape.com/slideshow/2019-lifestyle-burnout-depression-6011056?faf=1#3"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edschool.ucsd.edu/som/hear/resources/Documents/changes_in_work_life_balance_physicians.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edschool.ucsd.edu/som/hear/resources/Documents/changes_in_work_life_balance_physicians.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medschool.ucsd.edu/som/hear/resources/Documents/changes_in_work_life_balance_physicians.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6CAB3-70A9-184D-991D-D209ACAC46C3}" type="slidenum">
              <a:rPr lang="en-US" smtClean="0"/>
              <a:t>1</a:t>
            </a:fld>
            <a:endParaRPr lang="en-US"/>
          </a:p>
        </p:txBody>
      </p:sp>
    </p:spTree>
    <p:extLst>
      <p:ext uri="{BB962C8B-B14F-4D97-AF65-F5344CB8AC3E}">
        <p14:creationId xmlns:p14="http://schemas.microsoft.com/office/powerpoint/2010/main" val="138190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Training/education</a:t>
            </a:r>
          </a:p>
          <a:p>
            <a:pPr marL="685800" lvl="2">
              <a:spcBef>
                <a:spcPts val="1000"/>
              </a:spcBef>
            </a:pPr>
            <a:r>
              <a:rPr lang="en-US" sz="2400" dirty="0"/>
              <a:t>Medical students</a:t>
            </a:r>
          </a:p>
          <a:p>
            <a:pPr marL="685800" lvl="2">
              <a:spcBef>
                <a:spcPts val="1000"/>
              </a:spcBef>
            </a:pPr>
            <a:r>
              <a:rPr lang="en-US" sz="2400" dirty="0"/>
              <a:t>OEM (and other) residents</a:t>
            </a:r>
          </a:p>
          <a:p>
            <a:pPr marL="685800" lvl="2">
              <a:spcBef>
                <a:spcPts val="1000"/>
              </a:spcBef>
            </a:pPr>
            <a:r>
              <a:rPr lang="en-US" sz="2400" dirty="0"/>
              <a:t>Research</a:t>
            </a:r>
            <a:endParaRPr lang="en-US" sz="2400" b="1" dirty="0">
              <a:solidFill>
                <a:schemeClr val="accent1"/>
              </a:solidFill>
            </a:endParaRPr>
          </a:p>
          <a:p>
            <a:r>
              <a:rPr lang="en-US" b="1" dirty="0">
                <a:solidFill>
                  <a:schemeClr val="tx1"/>
                </a:solidFill>
              </a:rPr>
              <a:t>Clinical work</a:t>
            </a:r>
          </a:p>
          <a:p>
            <a:pPr marL="685800" lvl="2">
              <a:spcBef>
                <a:spcPts val="1000"/>
              </a:spcBef>
            </a:pPr>
            <a:r>
              <a:rPr lang="en-US" sz="2400" dirty="0"/>
              <a:t>Employee health</a:t>
            </a:r>
          </a:p>
          <a:p>
            <a:pPr marL="685800" lvl="2">
              <a:spcBef>
                <a:spcPts val="1000"/>
              </a:spcBef>
            </a:pPr>
            <a:r>
              <a:rPr lang="en-US" sz="2400" dirty="0"/>
              <a:t>Student health</a:t>
            </a:r>
          </a:p>
          <a:p>
            <a:pPr marL="685800" lvl="2">
              <a:spcBef>
                <a:spcPts val="1000"/>
              </a:spcBef>
            </a:pPr>
            <a:r>
              <a:rPr lang="en-US" sz="2400" dirty="0"/>
              <a:t>Travel medicine</a:t>
            </a:r>
          </a:p>
          <a:p>
            <a:pPr marL="685800" lvl="2">
              <a:spcBef>
                <a:spcPts val="1000"/>
              </a:spcBef>
            </a:pPr>
            <a:r>
              <a:rPr lang="en-US" sz="2400" dirty="0"/>
              <a:t>OSHA surveillance exams</a:t>
            </a:r>
          </a:p>
        </p:txBody>
      </p:sp>
      <p:sp>
        <p:nvSpPr>
          <p:cNvPr id="4" name="Slide Number Placeholder 3"/>
          <p:cNvSpPr>
            <a:spLocks noGrp="1"/>
          </p:cNvSpPr>
          <p:nvPr>
            <p:ph type="sldNum" sz="quarter" idx="5"/>
          </p:nvPr>
        </p:nvSpPr>
        <p:spPr/>
        <p:txBody>
          <a:bodyPr/>
          <a:lstStyle/>
          <a:p>
            <a:fld id="{D21E03CD-483B-B74D-821F-A9849AF3A176}" type="slidenum">
              <a:rPr lang="en-US" smtClean="0"/>
              <a:t>10</a:t>
            </a:fld>
            <a:endParaRPr lang="en-US"/>
          </a:p>
        </p:txBody>
      </p:sp>
    </p:spTree>
    <p:extLst>
      <p:ext uri="{BB962C8B-B14F-4D97-AF65-F5344CB8AC3E}">
        <p14:creationId xmlns:p14="http://schemas.microsoft.com/office/powerpoint/2010/main" val="2914712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r>
              <a:rPr lang="en-US" b="1" dirty="0">
                <a:solidFill>
                  <a:schemeClr val="tx1"/>
                </a:solidFill>
              </a:rPr>
              <a:t>Public Health</a:t>
            </a:r>
          </a:p>
          <a:p>
            <a:pPr lvl="1"/>
            <a:r>
              <a:rPr lang="en-US" dirty="0"/>
              <a:t>Health hazard evaluations</a:t>
            </a:r>
          </a:p>
          <a:p>
            <a:pPr lvl="1"/>
            <a:r>
              <a:rPr lang="en-US" dirty="0"/>
              <a:t>Workplace epidemiologic studies</a:t>
            </a:r>
          </a:p>
          <a:p>
            <a:pPr marL="457200" lvl="1" indent="0">
              <a:buNone/>
            </a:pPr>
            <a:endParaRPr lang="en-US" dirty="0"/>
          </a:p>
          <a:p>
            <a:pPr marL="457200" indent="-457200"/>
            <a:r>
              <a:rPr lang="en-US" b="1" dirty="0">
                <a:solidFill>
                  <a:schemeClr val="tx1"/>
                </a:solidFill>
              </a:rPr>
              <a:t>Disaster preparedness &amp; emergency response</a:t>
            </a:r>
          </a:p>
          <a:p>
            <a:pPr lvl="1"/>
            <a:r>
              <a:rPr lang="en-US" dirty="0"/>
              <a:t>Prepare workers and responders for potential threats</a:t>
            </a:r>
          </a:p>
          <a:p>
            <a:pPr lvl="1"/>
            <a:r>
              <a:rPr lang="en-US" dirty="0"/>
              <a:t>Publish guidance to protect worker safety and health</a:t>
            </a:r>
          </a:p>
        </p:txBody>
      </p:sp>
      <p:sp>
        <p:nvSpPr>
          <p:cNvPr id="4" name="Slide Number Placeholder 3"/>
          <p:cNvSpPr>
            <a:spLocks noGrp="1"/>
          </p:cNvSpPr>
          <p:nvPr>
            <p:ph type="sldNum" sz="quarter" idx="5"/>
          </p:nvPr>
        </p:nvSpPr>
        <p:spPr/>
        <p:txBody>
          <a:bodyPr/>
          <a:lstStyle/>
          <a:p>
            <a:fld id="{D21E03CD-483B-B74D-821F-A9849AF3A176}" type="slidenum">
              <a:rPr lang="en-US" smtClean="0"/>
              <a:t>11</a:t>
            </a:fld>
            <a:endParaRPr lang="en-US"/>
          </a:p>
        </p:txBody>
      </p:sp>
    </p:spTree>
    <p:extLst>
      <p:ext uri="{BB962C8B-B14F-4D97-AF65-F5344CB8AC3E}">
        <p14:creationId xmlns:p14="http://schemas.microsoft.com/office/powerpoint/2010/main" val="4047674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Clinical oversight</a:t>
            </a:r>
          </a:p>
          <a:p>
            <a:pPr marL="685800" lvl="2">
              <a:spcBef>
                <a:spcPts val="1000"/>
              </a:spcBef>
            </a:pPr>
            <a:r>
              <a:rPr lang="en-US" sz="2400" dirty="0"/>
              <a:t>Occupational health clinics</a:t>
            </a:r>
          </a:p>
          <a:p>
            <a:pPr marL="1143000" lvl="3">
              <a:spcBef>
                <a:spcPts val="1000"/>
              </a:spcBef>
            </a:pPr>
            <a:r>
              <a:rPr lang="en-US" sz="2200" dirty="0"/>
              <a:t>150 healthcare workers</a:t>
            </a:r>
          </a:p>
          <a:p>
            <a:pPr marL="1143000" lvl="3">
              <a:spcBef>
                <a:spcPts val="1000"/>
              </a:spcBef>
            </a:pPr>
            <a:r>
              <a:rPr lang="en-US" sz="2200" dirty="0"/>
              <a:t>&gt; 100K employees</a:t>
            </a:r>
          </a:p>
          <a:p>
            <a:pPr marL="685800" lvl="2">
              <a:spcBef>
                <a:spcPts val="1000"/>
              </a:spcBef>
            </a:pPr>
            <a:r>
              <a:rPr lang="en-US" sz="2400" dirty="0"/>
              <a:t>Park medical clinics for guests</a:t>
            </a:r>
            <a:endParaRPr lang="en-US" b="1" dirty="0">
              <a:solidFill>
                <a:schemeClr val="accent1"/>
              </a:solidFill>
            </a:endParaRPr>
          </a:p>
          <a:p>
            <a:r>
              <a:rPr lang="en-US" b="1" dirty="0">
                <a:solidFill>
                  <a:schemeClr val="tx1"/>
                </a:solidFill>
              </a:rPr>
              <a:t>Policy and standards </a:t>
            </a:r>
          </a:p>
          <a:p>
            <a:pPr marL="685800" lvl="2">
              <a:spcBef>
                <a:spcPts val="1000"/>
              </a:spcBef>
            </a:pPr>
            <a:r>
              <a:rPr lang="en-US" sz="2400" dirty="0"/>
              <a:t>Global health and safety</a:t>
            </a:r>
          </a:p>
          <a:p>
            <a:pPr marL="685800" lvl="2">
              <a:spcBef>
                <a:spcPts val="1000"/>
              </a:spcBef>
            </a:pPr>
            <a:r>
              <a:rPr lang="en-US" sz="2400" dirty="0"/>
              <a:t>Theme parks, hotels, cruise ships</a:t>
            </a:r>
          </a:p>
          <a:p>
            <a:pPr marL="685800" lvl="2">
              <a:spcBef>
                <a:spcPts val="1000"/>
              </a:spcBef>
            </a:pPr>
            <a:r>
              <a:rPr lang="en-US" sz="2400" dirty="0"/>
              <a:t>Employee wellness programs</a:t>
            </a:r>
          </a:p>
        </p:txBody>
      </p:sp>
      <p:sp>
        <p:nvSpPr>
          <p:cNvPr id="4" name="Slide Number Placeholder 3"/>
          <p:cNvSpPr>
            <a:spLocks noGrp="1"/>
          </p:cNvSpPr>
          <p:nvPr>
            <p:ph type="sldNum" sz="quarter" idx="5"/>
          </p:nvPr>
        </p:nvSpPr>
        <p:spPr/>
        <p:txBody>
          <a:bodyPr/>
          <a:lstStyle/>
          <a:p>
            <a:fld id="{D21E03CD-483B-B74D-821F-A9849AF3A176}" type="slidenum">
              <a:rPr lang="en-US" smtClean="0"/>
              <a:t>12</a:t>
            </a:fld>
            <a:endParaRPr lang="en-US"/>
          </a:p>
        </p:txBody>
      </p:sp>
    </p:spTree>
    <p:extLst>
      <p:ext uri="{BB962C8B-B14F-4D97-AF65-F5344CB8AC3E}">
        <p14:creationId xmlns:p14="http://schemas.microsoft.com/office/powerpoint/2010/main" val="1195230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300" b="1" dirty="0">
                <a:solidFill>
                  <a:schemeClr val="accent1"/>
                </a:solidFill>
              </a:rPr>
              <a:t>Clinical/academic work</a:t>
            </a:r>
          </a:p>
          <a:p>
            <a:pPr marL="685800" lvl="2">
              <a:spcBef>
                <a:spcPts val="1000"/>
              </a:spcBef>
            </a:pPr>
            <a:r>
              <a:rPr lang="en-US" sz="2400" dirty="0"/>
              <a:t>Mental health return-to-work for Mayo Clinic employees (36,000)</a:t>
            </a:r>
          </a:p>
          <a:p>
            <a:pPr marL="685800" lvl="2">
              <a:spcBef>
                <a:spcPts val="1000"/>
              </a:spcBef>
            </a:pPr>
            <a:r>
              <a:rPr lang="en-US" sz="2400" dirty="0"/>
              <a:t>Burnout prevention</a:t>
            </a:r>
          </a:p>
          <a:p>
            <a:pPr marL="685800" lvl="2">
              <a:spcBef>
                <a:spcPts val="1000"/>
              </a:spcBef>
            </a:pPr>
            <a:r>
              <a:rPr lang="en-US" sz="2400" dirty="0"/>
              <a:t>Teach residents/students</a:t>
            </a:r>
            <a:endParaRPr lang="en-US" b="1" dirty="0">
              <a:solidFill>
                <a:schemeClr val="accent1"/>
              </a:solidFill>
            </a:endParaRPr>
          </a:p>
          <a:p>
            <a:r>
              <a:rPr lang="en-US" sz="3300" b="1" dirty="0">
                <a:solidFill>
                  <a:schemeClr val="accent1"/>
                </a:solidFill>
              </a:rPr>
              <a:t>Corporate work</a:t>
            </a:r>
          </a:p>
          <a:p>
            <a:pPr marL="685800" lvl="2">
              <a:spcBef>
                <a:spcPts val="1000"/>
              </a:spcBef>
            </a:pPr>
            <a:r>
              <a:rPr lang="en-US" sz="2400" dirty="0"/>
              <a:t>Mental wellness</a:t>
            </a:r>
          </a:p>
          <a:p>
            <a:pPr marL="685800" lvl="2">
              <a:spcBef>
                <a:spcPts val="1000"/>
              </a:spcBef>
            </a:pPr>
            <a:r>
              <a:rPr lang="en-US" sz="2400" dirty="0"/>
              <a:t>Third party administration </a:t>
            </a:r>
          </a:p>
          <a:p>
            <a:pPr marL="685800" lvl="2">
              <a:spcBef>
                <a:spcPts val="1000"/>
              </a:spcBef>
            </a:pPr>
            <a:r>
              <a:rPr lang="en-US" sz="2200" dirty="0"/>
              <a:t>Past CMO of Mayo Clinic Health Solutions</a:t>
            </a:r>
          </a:p>
          <a:p>
            <a:pPr marL="685800" lvl="2">
              <a:spcBef>
                <a:spcPts val="1000"/>
              </a:spcBef>
            </a:pPr>
            <a:r>
              <a:rPr lang="en-US" sz="2200" dirty="0"/>
              <a:t>Current medical director of pharmacy benefit management venture</a:t>
            </a:r>
          </a:p>
        </p:txBody>
      </p:sp>
      <p:sp>
        <p:nvSpPr>
          <p:cNvPr id="4" name="Slide Number Placeholder 3"/>
          <p:cNvSpPr>
            <a:spLocks noGrp="1"/>
          </p:cNvSpPr>
          <p:nvPr>
            <p:ph type="sldNum" sz="quarter" idx="5"/>
          </p:nvPr>
        </p:nvSpPr>
        <p:spPr/>
        <p:txBody>
          <a:bodyPr/>
          <a:lstStyle/>
          <a:p>
            <a:fld id="{D21E03CD-483B-B74D-821F-A9849AF3A176}" type="slidenum">
              <a:rPr lang="en-US" smtClean="0"/>
              <a:t>13</a:t>
            </a:fld>
            <a:endParaRPr lang="en-US"/>
          </a:p>
        </p:txBody>
      </p:sp>
    </p:spTree>
    <p:extLst>
      <p:ext uri="{BB962C8B-B14F-4D97-AF65-F5344CB8AC3E}">
        <p14:creationId xmlns:p14="http://schemas.microsoft.com/office/powerpoint/2010/main" val="522368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 Compensation policy – in my work with the MT Department of Labor and Industry, I provide medical expertise on policy matters related to workers’ compensation care. </a:t>
            </a:r>
          </a:p>
          <a:p>
            <a:endParaRPr lang="en-US" dirty="0"/>
          </a:p>
          <a:p>
            <a:r>
              <a:rPr lang="en-US" dirty="0"/>
              <a:t>Medical Treatment Guideline Development – consult with the CO Division of Workers’ Compensation to develop the evidence-based medical treatment guidelines. This incorporates knowledge derived from prior clinical occupational medicine practice and epidemiology.</a:t>
            </a:r>
          </a:p>
          <a:p>
            <a:endParaRPr lang="en-US" dirty="0"/>
          </a:p>
          <a:p>
            <a:endParaRPr lang="en-US" dirty="0"/>
          </a:p>
          <a:p>
            <a:r>
              <a:rPr lang="en-US" dirty="0"/>
              <a:t>Public health practice – I am fortunate to have the opportunity to work with the MT Department of Public Health and Human Services on cross-cutting issues among workers’ compensation and public health, including opioids, environmental exposures and the COVID-19 pandemic. This position has provided an opportunity to incorporate public health and preventive medicine into my work.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Climate change volunteer work - by volunteering with the ACOEM Climate Change Task Force since 2015, I have had the opportunity to explore the health-related effects of climate change. </a:t>
            </a:r>
          </a:p>
          <a:p>
            <a:pPr marL="171450" indent="-171450">
              <a:buFontTx/>
              <a:buChar char="-"/>
            </a:pPr>
            <a:r>
              <a:rPr lang="en-US" dirty="0"/>
              <a:t>The group published a guidance document for OEM professionals (2018)</a:t>
            </a:r>
          </a:p>
          <a:p>
            <a:pPr marL="171450" indent="-171450">
              <a:buFontTx/>
              <a:buChar char="-"/>
            </a:pPr>
            <a:r>
              <a:rPr lang="en-US" dirty="0"/>
              <a:t>A follow up document discussing mitigation strategies and resilience is complete and undergoing review for publication. </a:t>
            </a:r>
          </a:p>
          <a:p>
            <a:pPr marL="171450" indent="-171450">
              <a:buFontTx/>
              <a:buChar char="-"/>
            </a:pPr>
            <a:r>
              <a:rPr lang="en-US" dirty="0"/>
              <a:t>Proposal submitted to present the climate mitigation strategies guidance at AOHC 2021</a:t>
            </a:r>
          </a:p>
          <a:p>
            <a:pPr marL="171450" indent="-171450">
              <a:buFontTx/>
              <a:buChar char="-"/>
            </a:pPr>
            <a:r>
              <a:rPr lang="en-US" dirty="0"/>
              <a:t>Participated on a panel discussing climate-related health impacts on outdoor workers</a:t>
            </a:r>
          </a:p>
          <a:p>
            <a:pPr marL="171450" indent="-171450">
              <a:buFontTx/>
              <a:buChar char="-"/>
            </a:pPr>
            <a:endParaRPr lang="en-US" dirty="0"/>
          </a:p>
          <a:p>
            <a:pPr marL="0" indent="0">
              <a:buFontTx/>
              <a:buNone/>
            </a:pPr>
            <a:r>
              <a:rPr lang="en-US" dirty="0"/>
              <a:t>Environmental Health Section </a:t>
            </a:r>
          </a:p>
          <a:p>
            <a:pPr marL="171450" indent="-171450">
              <a:buFontTx/>
              <a:buChar char="-"/>
            </a:pPr>
            <a:r>
              <a:rPr lang="en-US" dirty="0"/>
              <a:t>The Environmental Health Section sponsored two sessions I have been involved with in past conferences. </a:t>
            </a:r>
          </a:p>
          <a:p>
            <a:pPr marL="628650" lvl="1" indent="-171450">
              <a:buFontTx/>
              <a:buChar char="-"/>
            </a:pPr>
            <a:r>
              <a:rPr lang="en-US" dirty="0"/>
              <a:t>Moderated a panel introducing the published climate guidance document for OEM professionals</a:t>
            </a:r>
          </a:p>
          <a:p>
            <a:pPr marL="628650" lvl="1" indent="-171450">
              <a:buFontTx/>
              <a:buChar char="-"/>
            </a:pPr>
            <a:r>
              <a:rPr lang="en-US" dirty="0"/>
              <a:t>Organized/moderated a session entitled </a:t>
            </a:r>
            <a:r>
              <a:rPr lang="en-US" i="1" dirty="0"/>
              <a:t>Climate Change and Wildfires</a:t>
            </a:r>
          </a:p>
          <a:p>
            <a:pPr marL="171450" lvl="0" indent="-171450">
              <a:buFontTx/>
              <a:buChar char="-"/>
            </a:pPr>
            <a:r>
              <a:rPr lang="en-US" i="0" dirty="0"/>
              <a:t>Delegate for the section </a:t>
            </a:r>
          </a:p>
        </p:txBody>
      </p:sp>
      <p:sp>
        <p:nvSpPr>
          <p:cNvPr id="4" name="Slide Number Placeholder 3"/>
          <p:cNvSpPr>
            <a:spLocks noGrp="1"/>
          </p:cNvSpPr>
          <p:nvPr>
            <p:ph type="sldNum" sz="quarter" idx="5"/>
          </p:nvPr>
        </p:nvSpPr>
        <p:spPr/>
        <p:txBody>
          <a:bodyPr/>
          <a:lstStyle/>
          <a:p>
            <a:fld id="{D21E03CD-483B-B74D-821F-A9849AF3A176}" type="slidenum">
              <a:rPr lang="en-US" smtClean="0"/>
              <a:t>14</a:t>
            </a:fld>
            <a:endParaRPr lang="en-US"/>
          </a:p>
        </p:txBody>
      </p:sp>
    </p:spTree>
    <p:extLst>
      <p:ext uri="{BB962C8B-B14F-4D97-AF65-F5344CB8AC3E}">
        <p14:creationId xmlns:p14="http://schemas.microsoft.com/office/powerpoint/2010/main" val="1091098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2">
              <a:spcBef>
                <a:spcPts val="1000"/>
              </a:spcBef>
            </a:pPr>
            <a:r>
              <a:rPr lang="en-US" dirty="0"/>
              <a:t>Research into specific job tasks associated with cardiac events among firefighters and policer officers</a:t>
            </a:r>
          </a:p>
          <a:p>
            <a:pPr marL="685800" lvl="2">
              <a:spcBef>
                <a:spcPts val="1000"/>
              </a:spcBef>
            </a:pPr>
            <a:endParaRPr lang="en-US" dirty="0"/>
          </a:p>
          <a:p>
            <a:pPr marL="685800" lvl="2">
              <a:spcBef>
                <a:spcPts val="1000"/>
              </a:spcBef>
            </a:pPr>
            <a:r>
              <a:rPr lang="en-US" dirty="0"/>
              <a:t>Mediterranean diet and physical activity guidelines</a:t>
            </a:r>
          </a:p>
          <a:p>
            <a:pPr marL="685800" lvl="2">
              <a:spcBef>
                <a:spcPts val="1000"/>
              </a:spcBef>
            </a:pPr>
            <a:endParaRPr lang="en-US" dirty="0"/>
          </a:p>
          <a:p>
            <a:pPr marL="228600" lvl="1">
              <a:spcBef>
                <a:spcPts val="1000"/>
              </a:spcBef>
            </a:pPr>
            <a:r>
              <a:rPr lang="en-US" b="1" dirty="0">
                <a:solidFill>
                  <a:schemeClr val="accent1"/>
                </a:solidFill>
              </a:rPr>
              <a:t>Develop Global Health Strategy</a:t>
            </a:r>
          </a:p>
          <a:p>
            <a:pPr marL="685800" lvl="2">
              <a:spcBef>
                <a:spcPts val="1000"/>
              </a:spcBef>
            </a:pPr>
            <a:r>
              <a:rPr lang="en-US" dirty="0"/>
              <a:t>Lead and manage of Medical Organization</a:t>
            </a:r>
          </a:p>
          <a:p>
            <a:pPr marL="685800" lvl="2">
              <a:spcBef>
                <a:spcPts val="1000"/>
              </a:spcBef>
            </a:pPr>
            <a:r>
              <a:rPr lang="en-US" dirty="0">
                <a:solidFill>
                  <a:srgbClr val="002060"/>
                </a:solidFill>
              </a:rPr>
              <a:t>Lead occupational epidemiology and toxicology research</a:t>
            </a:r>
          </a:p>
          <a:p>
            <a:pPr marL="685800" lvl="2">
              <a:spcBef>
                <a:spcPts val="1000"/>
              </a:spcBef>
            </a:pPr>
            <a:r>
              <a:rPr lang="en-US" dirty="0">
                <a:solidFill>
                  <a:srgbClr val="002060"/>
                </a:solidFill>
              </a:rPr>
              <a:t>Advise on benefits design and implementation of wellness programs</a:t>
            </a:r>
          </a:p>
          <a:p>
            <a:pPr marL="228600" lvl="1">
              <a:spcBef>
                <a:spcPts val="1000"/>
              </a:spcBef>
            </a:pPr>
            <a:r>
              <a:rPr lang="en-US" b="1" dirty="0">
                <a:solidFill>
                  <a:schemeClr val="accent1"/>
                </a:solidFill>
              </a:rPr>
              <a:t>American Cancer Society Board of Directors</a:t>
            </a:r>
          </a:p>
          <a:p>
            <a:pPr marL="685800" lvl="2">
              <a:spcBef>
                <a:spcPts val="1000"/>
              </a:spcBef>
            </a:pPr>
            <a:r>
              <a:rPr lang="en-US" dirty="0"/>
              <a:t>Mission Outcomes Committee</a:t>
            </a:r>
          </a:p>
          <a:p>
            <a:pPr marL="228600" lvl="1">
              <a:spcBef>
                <a:spcPts val="1000"/>
              </a:spcBef>
            </a:pPr>
            <a:r>
              <a:rPr lang="en-US" b="1" dirty="0">
                <a:solidFill>
                  <a:schemeClr val="accent1"/>
                </a:solidFill>
              </a:rPr>
              <a:t>Academic work</a:t>
            </a:r>
          </a:p>
          <a:p>
            <a:pPr marL="685800" lvl="2">
              <a:spcBef>
                <a:spcPts val="1000"/>
              </a:spcBef>
            </a:pPr>
            <a:r>
              <a:rPr lang="en-US" dirty="0"/>
              <a:t>Trained &amp; mentored medical residents</a:t>
            </a:r>
          </a:p>
          <a:p>
            <a:pPr marL="685800" lvl="2">
              <a:spcBef>
                <a:spcPts val="1000"/>
              </a:spcBef>
            </a:pPr>
            <a:r>
              <a:rPr lang="en-US" dirty="0"/>
              <a:t>Taught Yale OEM graduate courses</a:t>
            </a:r>
            <a:endParaRPr lang="en-US" sz="2800" b="1" dirty="0">
              <a:solidFill>
                <a:schemeClr val="accent1"/>
              </a:solidFill>
            </a:endParaRPr>
          </a:p>
          <a:p>
            <a:pPr marL="685800" lvl="2">
              <a:spcBef>
                <a:spcPts val="1000"/>
              </a:spcBef>
            </a:pPr>
            <a:endParaRPr lang="en-US" dirty="0"/>
          </a:p>
        </p:txBody>
      </p:sp>
      <p:sp>
        <p:nvSpPr>
          <p:cNvPr id="4" name="Slide Number Placeholder 3"/>
          <p:cNvSpPr>
            <a:spLocks noGrp="1"/>
          </p:cNvSpPr>
          <p:nvPr>
            <p:ph type="sldNum" sz="quarter" idx="5"/>
          </p:nvPr>
        </p:nvSpPr>
        <p:spPr/>
        <p:txBody>
          <a:bodyPr/>
          <a:lstStyle/>
          <a:p>
            <a:fld id="{D21E03CD-483B-B74D-821F-A9849AF3A176}" type="slidenum">
              <a:rPr lang="en-US" smtClean="0"/>
              <a:t>15</a:t>
            </a:fld>
            <a:endParaRPr lang="en-US"/>
          </a:p>
        </p:txBody>
      </p:sp>
    </p:spTree>
    <p:extLst>
      <p:ext uri="{BB962C8B-B14F-4D97-AF65-F5344CB8AC3E}">
        <p14:creationId xmlns:p14="http://schemas.microsoft.com/office/powerpoint/2010/main" val="40844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solidFill>
              </a:rPr>
              <a:t>Clinical Practice</a:t>
            </a:r>
          </a:p>
          <a:p>
            <a:pPr marL="685800" lvl="2">
              <a:spcBef>
                <a:spcPts val="1000"/>
              </a:spcBef>
            </a:pPr>
            <a:r>
              <a:rPr lang="en-US" sz="1800" dirty="0"/>
              <a:t>Diverse working population</a:t>
            </a:r>
          </a:p>
          <a:p>
            <a:pPr marL="1143000" lvl="3">
              <a:spcBef>
                <a:spcPts val="1000"/>
              </a:spcBef>
            </a:pPr>
            <a:r>
              <a:rPr lang="en-US" dirty="0"/>
              <a:t>Pilots, commercial divers, mariners, crane operators, commercial drivers</a:t>
            </a:r>
          </a:p>
          <a:p>
            <a:pPr marL="685800" lvl="2">
              <a:spcBef>
                <a:spcPts val="1000"/>
              </a:spcBef>
            </a:pPr>
            <a:r>
              <a:rPr lang="en-US" sz="1800" dirty="0"/>
              <a:t>Illness &amp; injury care</a:t>
            </a:r>
          </a:p>
          <a:p>
            <a:pPr marL="685800" lvl="2">
              <a:spcBef>
                <a:spcPts val="1000"/>
              </a:spcBef>
            </a:pPr>
            <a:r>
              <a:rPr lang="en-US" sz="1800" dirty="0"/>
              <a:t>Surveillance programs</a:t>
            </a:r>
          </a:p>
          <a:p>
            <a:pPr marL="1143000" lvl="3">
              <a:spcBef>
                <a:spcPts val="1000"/>
              </a:spcBef>
            </a:pPr>
            <a:r>
              <a:rPr lang="en-US" dirty="0"/>
              <a:t>Hearing, respirator, heavy metals</a:t>
            </a:r>
          </a:p>
          <a:p>
            <a:pPr marL="685800" lvl="2">
              <a:spcBef>
                <a:spcPts val="1000"/>
              </a:spcBef>
            </a:pPr>
            <a:r>
              <a:rPr lang="en-US" sz="1800" dirty="0"/>
              <a:t>Foreign travel immunizations</a:t>
            </a:r>
          </a:p>
          <a:p>
            <a:r>
              <a:rPr lang="en-US" b="1" dirty="0">
                <a:solidFill>
                  <a:schemeClr val="accent1"/>
                </a:solidFill>
              </a:rPr>
              <a:t>Consulting </a:t>
            </a:r>
          </a:p>
          <a:p>
            <a:pPr marL="685800" lvl="2">
              <a:spcBef>
                <a:spcPts val="1000"/>
              </a:spcBef>
            </a:pPr>
            <a:r>
              <a:rPr lang="en-US" sz="1800" dirty="0"/>
              <a:t>Corporate medical policies / procedures</a:t>
            </a:r>
          </a:p>
          <a:p>
            <a:pPr marL="685800" lvl="2">
              <a:spcBef>
                <a:spcPts val="1000"/>
              </a:spcBef>
            </a:pPr>
            <a:r>
              <a:rPr lang="en-US" sz="1800" dirty="0"/>
              <a:t>Wellness programs / benefits plans</a:t>
            </a:r>
          </a:p>
          <a:p>
            <a:pPr marL="685800" lvl="2">
              <a:spcBef>
                <a:spcPts val="1000"/>
              </a:spcBef>
            </a:pPr>
            <a:r>
              <a:rPr lang="en-US" sz="1800" dirty="0"/>
              <a:t>Expert witness testimony</a:t>
            </a:r>
          </a:p>
          <a:p>
            <a:endParaRPr lang="en-US" dirty="0"/>
          </a:p>
        </p:txBody>
      </p:sp>
      <p:sp>
        <p:nvSpPr>
          <p:cNvPr id="4" name="Slide Number Placeholder 3"/>
          <p:cNvSpPr>
            <a:spLocks noGrp="1"/>
          </p:cNvSpPr>
          <p:nvPr>
            <p:ph type="sldNum" sz="quarter" idx="5"/>
          </p:nvPr>
        </p:nvSpPr>
        <p:spPr/>
        <p:txBody>
          <a:bodyPr/>
          <a:lstStyle/>
          <a:p>
            <a:fld id="{D21E03CD-483B-B74D-821F-A9849AF3A176}" type="slidenum">
              <a:rPr lang="en-US" smtClean="0"/>
              <a:t>16</a:t>
            </a:fld>
            <a:endParaRPr lang="en-US"/>
          </a:p>
        </p:txBody>
      </p:sp>
    </p:spTree>
    <p:extLst>
      <p:ext uri="{BB962C8B-B14F-4D97-AF65-F5344CB8AC3E}">
        <p14:creationId xmlns:p14="http://schemas.microsoft.com/office/powerpoint/2010/main" val="1873810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Farmworker Justice = legal organization representing migrant farm workers, facilitated presentations by president at various AOHC meetings</a:t>
            </a:r>
          </a:p>
          <a:p>
            <a:r>
              <a:rPr lang="en-US" dirty="0"/>
              <a:t>Gig economy = Uber/Lyft drivers, </a:t>
            </a:r>
            <a:r>
              <a:rPr lang="en-US" dirty="0" err="1"/>
              <a:t>DoorDash</a:t>
            </a:r>
            <a:r>
              <a:rPr lang="en-US" dirty="0"/>
              <a:t> delivery drivers, etc.</a:t>
            </a:r>
          </a:p>
          <a:p>
            <a:r>
              <a:rPr lang="en-US" dirty="0"/>
              <a:t>FAA = federal aviation agency</a:t>
            </a:r>
          </a:p>
          <a:p>
            <a:r>
              <a:rPr lang="en-US" dirty="0"/>
              <a:t>DOT = Dept of Transportation</a:t>
            </a:r>
          </a:p>
          <a:p>
            <a:r>
              <a:rPr lang="en-US" dirty="0"/>
              <a:t>LEO = law enforcement officers</a:t>
            </a:r>
          </a:p>
          <a:p>
            <a:r>
              <a:rPr lang="en-US" dirty="0"/>
              <a:t>MRO = Medical review officer</a:t>
            </a:r>
          </a:p>
          <a:p>
            <a:endParaRPr lang="en-US" dirty="0"/>
          </a:p>
          <a:p>
            <a:r>
              <a:rPr lang="en-US" b="1" dirty="0">
                <a:solidFill>
                  <a:schemeClr val="accent1"/>
                </a:solidFill>
              </a:rPr>
              <a:t>Underserved populations</a:t>
            </a:r>
          </a:p>
          <a:p>
            <a:pPr marL="685800" lvl="2">
              <a:spcBef>
                <a:spcPts val="1000"/>
              </a:spcBef>
            </a:pPr>
            <a:r>
              <a:rPr lang="en-US" sz="2400" dirty="0"/>
              <a:t>Migrant and immigrant workers</a:t>
            </a:r>
          </a:p>
          <a:p>
            <a:pPr marL="685800" lvl="2">
              <a:spcBef>
                <a:spcPts val="1000"/>
              </a:spcBef>
            </a:pPr>
            <a:r>
              <a:rPr lang="en-US" sz="2400" dirty="0"/>
              <a:t>Gig economy workers</a:t>
            </a:r>
          </a:p>
          <a:p>
            <a:pPr marL="685800" lvl="2">
              <a:spcBef>
                <a:spcPts val="1000"/>
              </a:spcBef>
            </a:pPr>
            <a:r>
              <a:rPr lang="en-US" sz="2400" dirty="0"/>
              <a:t>Temporary workers</a:t>
            </a:r>
          </a:p>
          <a:p>
            <a:pPr marL="685800" lvl="2">
              <a:spcBef>
                <a:spcPts val="1000"/>
              </a:spcBef>
            </a:pPr>
            <a:r>
              <a:rPr lang="en-US" sz="2400" dirty="0"/>
              <a:t>Maritime workers</a:t>
            </a:r>
          </a:p>
          <a:p>
            <a:r>
              <a:rPr lang="en-US" b="1" dirty="0">
                <a:solidFill>
                  <a:schemeClr val="accent1"/>
                </a:solidFill>
              </a:rPr>
              <a:t>Clinical work </a:t>
            </a:r>
          </a:p>
          <a:p>
            <a:pPr marL="685800" lvl="2">
              <a:spcBef>
                <a:spcPts val="1000"/>
              </a:spcBef>
            </a:pPr>
            <a:r>
              <a:rPr lang="en-US" sz="1800" dirty="0"/>
              <a:t>Injury care, fit for Duty</a:t>
            </a:r>
          </a:p>
          <a:p>
            <a:pPr marL="685800" lvl="2">
              <a:spcBef>
                <a:spcPts val="1000"/>
              </a:spcBef>
            </a:pPr>
            <a:r>
              <a:rPr lang="en-US" sz="1800" dirty="0"/>
              <a:t>FAA, DOT, LEO, Firefighters</a:t>
            </a:r>
          </a:p>
          <a:p>
            <a:pPr marL="685800" lvl="2">
              <a:spcBef>
                <a:spcPts val="1000"/>
              </a:spcBef>
            </a:pPr>
            <a:r>
              <a:rPr lang="en-US" sz="1800" dirty="0"/>
              <a:t>Surveillance and rating exams, MRO work</a:t>
            </a:r>
          </a:p>
          <a:p>
            <a:pPr marL="685800" lvl="2">
              <a:spcBef>
                <a:spcPts val="1000"/>
              </a:spcBef>
            </a:pPr>
            <a:r>
              <a:rPr lang="en-US" sz="1800" dirty="0"/>
              <a:t>Provider coaching for patient experience</a:t>
            </a:r>
          </a:p>
          <a:p>
            <a:endParaRPr lang="en-US" dirty="0"/>
          </a:p>
        </p:txBody>
      </p:sp>
      <p:sp>
        <p:nvSpPr>
          <p:cNvPr id="4" name="Slide Number Placeholder 3"/>
          <p:cNvSpPr>
            <a:spLocks noGrp="1"/>
          </p:cNvSpPr>
          <p:nvPr>
            <p:ph type="sldNum" sz="quarter" idx="5"/>
          </p:nvPr>
        </p:nvSpPr>
        <p:spPr/>
        <p:txBody>
          <a:bodyPr/>
          <a:lstStyle/>
          <a:p>
            <a:fld id="{D21E03CD-483B-B74D-821F-A9849AF3A176}" type="slidenum">
              <a:rPr lang="en-US" smtClean="0"/>
              <a:t>17</a:t>
            </a:fld>
            <a:endParaRPr lang="en-US"/>
          </a:p>
        </p:txBody>
      </p:sp>
    </p:spTree>
    <p:extLst>
      <p:ext uri="{BB962C8B-B14F-4D97-AF65-F5344CB8AC3E}">
        <p14:creationId xmlns:p14="http://schemas.microsoft.com/office/powerpoint/2010/main" val="3426724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1"/>
                </a:solidFill>
              </a:rPr>
              <a:t>Clinical oversight</a:t>
            </a:r>
          </a:p>
          <a:p>
            <a:pPr marL="685800" lvl="2">
              <a:spcBef>
                <a:spcPts val="1000"/>
              </a:spcBef>
            </a:pPr>
            <a:r>
              <a:rPr lang="en-US" dirty="0"/>
              <a:t>Occupational health clinics that serve 42K healthcare and university workers</a:t>
            </a:r>
          </a:p>
          <a:p>
            <a:pPr marL="685800" lvl="2">
              <a:spcBef>
                <a:spcPts val="1000"/>
              </a:spcBef>
            </a:pPr>
            <a:r>
              <a:rPr lang="en-US" dirty="0"/>
              <a:t>Institutional Biosafety</a:t>
            </a:r>
          </a:p>
          <a:p>
            <a:pPr marL="685800" lvl="2">
              <a:spcBef>
                <a:spcPts val="1000"/>
              </a:spcBef>
            </a:pPr>
            <a:r>
              <a:rPr lang="en-US" dirty="0"/>
              <a:t>Medical Directorship Salk and La Jolla Research Institute</a:t>
            </a:r>
            <a:endParaRPr lang="en-US" b="1" dirty="0">
              <a:solidFill>
                <a:schemeClr val="accent1"/>
              </a:solidFill>
            </a:endParaRPr>
          </a:p>
          <a:p>
            <a:r>
              <a:rPr lang="en-US" b="1" dirty="0">
                <a:solidFill>
                  <a:schemeClr val="accent1"/>
                </a:solidFill>
              </a:rPr>
              <a:t>Teaching: </a:t>
            </a:r>
          </a:p>
          <a:p>
            <a:pPr lvl="1"/>
            <a:r>
              <a:rPr lang="en-US" sz="1800" dirty="0"/>
              <a:t>Clinical rotation UCSD and UCI residency rotation</a:t>
            </a:r>
          </a:p>
          <a:p>
            <a:r>
              <a:rPr lang="en-US" b="1" dirty="0">
                <a:solidFill>
                  <a:schemeClr val="accent1"/>
                </a:solidFill>
              </a:rPr>
              <a:t>Health Informatics</a:t>
            </a:r>
          </a:p>
          <a:p>
            <a:pPr marL="685800" lvl="2">
              <a:spcBef>
                <a:spcPts val="1000"/>
              </a:spcBef>
            </a:pPr>
            <a:r>
              <a:rPr lang="en-US" dirty="0"/>
              <a:t>Univ of California Electronic Surveillance</a:t>
            </a:r>
          </a:p>
          <a:p>
            <a:pPr marL="685800" lvl="2">
              <a:spcBef>
                <a:spcPts val="1000"/>
              </a:spcBef>
            </a:pPr>
            <a:r>
              <a:rPr lang="en-US" dirty="0"/>
              <a:t>UCSD Epic Implementation (Occ/Employee Health)</a:t>
            </a:r>
          </a:p>
          <a:p>
            <a:endParaRPr lang="en-US" dirty="0"/>
          </a:p>
        </p:txBody>
      </p:sp>
      <p:sp>
        <p:nvSpPr>
          <p:cNvPr id="4" name="Slide Number Placeholder 3"/>
          <p:cNvSpPr>
            <a:spLocks noGrp="1"/>
          </p:cNvSpPr>
          <p:nvPr>
            <p:ph type="sldNum" sz="quarter" idx="5"/>
          </p:nvPr>
        </p:nvSpPr>
        <p:spPr/>
        <p:txBody>
          <a:bodyPr/>
          <a:lstStyle/>
          <a:p>
            <a:fld id="{D21E03CD-483B-B74D-821F-A9849AF3A17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948057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1E03CD-483B-B74D-821F-A9849AF3A176}" type="slidenum">
              <a:rPr lang="en-US" smtClean="0"/>
              <a:t>19</a:t>
            </a:fld>
            <a:endParaRPr lang="en-US"/>
          </a:p>
        </p:txBody>
      </p:sp>
    </p:spTree>
    <p:extLst>
      <p:ext uri="{BB962C8B-B14F-4D97-AF65-F5344CB8AC3E}">
        <p14:creationId xmlns:p14="http://schemas.microsoft.com/office/powerpoint/2010/main" val="219048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6CAB3-70A9-184D-991D-D209ACAC46C3}" type="slidenum">
              <a:rPr lang="en-US" smtClean="0"/>
              <a:t>2</a:t>
            </a:fld>
            <a:endParaRPr lang="en-US"/>
          </a:p>
        </p:txBody>
      </p:sp>
    </p:spTree>
    <p:extLst>
      <p:ext uri="{BB962C8B-B14F-4D97-AF65-F5344CB8AC3E}">
        <p14:creationId xmlns:p14="http://schemas.microsoft.com/office/powerpoint/2010/main" val="4267774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1E03CD-483B-B74D-821F-A9849AF3A176}" type="slidenum">
              <a:rPr lang="en-US" smtClean="0"/>
              <a:t>20</a:t>
            </a:fld>
            <a:endParaRPr lang="en-US"/>
          </a:p>
        </p:txBody>
      </p:sp>
    </p:spTree>
    <p:extLst>
      <p:ext uri="{BB962C8B-B14F-4D97-AF65-F5344CB8AC3E}">
        <p14:creationId xmlns:p14="http://schemas.microsoft.com/office/powerpoint/2010/main" val="3268183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reference the handout from the Mayo Clinic. </a:t>
            </a:r>
          </a:p>
          <a:p>
            <a:r>
              <a:rPr lang="en-US" dirty="0"/>
              <a:t>Medscape 2019 report</a:t>
            </a:r>
          </a:p>
          <a:p>
            <a:r>
              <a:rPr lang="en-US" dirty="0">
                <a:hlinkClick r:id="rId3"/>
              </a:rPr>
              <a:t>https://www.medscape.com/slideshow/2019-lifestyle-burnout-depression-6011056?faf=1#3</a:t>
            </a:r>
            <a:endParaRPr lang="en-US" dirty="0"/>
          </a:p>
          <a:p>
            <a:r>
              <a:rPr lang="en-US" dirty="0"/>
              <a:t>Mayo Clinic Proceedings (2015)</a:t>
            </a:r>
          </a:p>
          <a:p>
            <a:r>
              <a:rPr lang="en-US" dirty="0">
                <a:hlinkClick r:id="rId4"/>
              </a:rPr>
              <a:t>https://medschool.ucsd.edu/som/hear/resources/Documents/changes_in_work_life_balance_physicians.pdf</a:t>
            </a:r>
            <a:endParaRPr lang="en-US" dirty="0"/>
          </a:p>
        </p:txBody>
      </p:sp>
      <p:sp>
        <p:nvSpPr>
          <p:cNvPr id="4" name="Slide Number Placeholder 3"/>
          <p:cNvSpPr>
            <a:spLocks noGrp="1"/>
          </p:cNvSpPr>
          <p:nvPr>
            <p:ph type="sldNum" sz="quarter" idx="5"/>
          </p:nvPr>
        </p:nvSpPr>
        <p:spPr/>
        <p:txBody>
          <a:bodyPr/>
          <a:lstStyle/>
          <a:p>
            <a:fld id="{D21E03CD-483B-B74D-821F-A9849AF3A176}" type="slidenum">
              <a:rPr lang="en-US" smtClean="0"/>
              <a:t>21</a:t>
            </a:fld>
            <a:endParaRPr lang="en-US"/>
          </a:p>
        </p:txBody>
      </p:sp>
    </p:spTree>
    <p:extLst>
      <p:ext uri="{BB962C8B-B14F-4D97-AF65-F5344CB8AC3E}">
        <p14:creationId xmlns:p14="http://schemas.microsoft.com/office/powerpoint/2010/main" val="4140274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Mayo Clinic Proceedings (2015)</a:t>
            </a:r>
          </a:p>
          <a:p>
            <a:r>
              <a:rPr lang="en-US" dirty="0">
                <a:hlinkClick r:id="rId3"/>
              </a:rPr>
              <a:t>https://medschool.ucsd.edu/som/hear/resources/Documents/changes_in_work_life_balance_physicians.pdf</a:t>
            </a:r>
            <a:endParaRPr lang="en-US" dirty="0"/>
          </a:p>
        </p:txBody>
      </p:sp>
      <p:sp>
        <p:nvSpPr>
          <p:cNvPr id="4" name="Slide Number Placeholder 3"/>
          <p:cNvSpPr>
            <a:spLocks noGrp="1"/>
          </p:cNvSpPr>
          <p:nvPr>
            <p:ph type="sldNum" sz="quarter" idx="5"/>
          </p:nvPr>
        </p:nvSpPr>
        <p:spPr/>
        <p:txBody>
          <a:bodyPr/>
          <a:lstStyle/>
          <a:p>
            <a:fld id="{D21E03CD-483B-B74D-821F-A9849AF3A176}" type="slidenum">
              <a:rPr lang="en-US" smtClean="0"/>
              <a:t>22</a:t>
            </a:fld>
            <a:endParaRPr lang="en-US"/>
          </a:p>
        </p:txBody>
      </p:sp>
    </p:spTree>
    <p:extLst>
      <p:ext uri="{BB962C8B-B14F-4D97-AF65-F5344CB8AC3E}">
        <p14:creationId xmlns:p14="http://schemas.microsoft.com/office/powerpoint/2010/main" val="2047688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Mayo Clinic Proceedings (2015)</a:t>
            </a:r>
          </a:p>
          <a:p>
            <a:r>
              <a:rPr lang="en-US" dirty="0">
                <a:hlinkClick r:id="rId3"/>
              </a:rPr>
              <a:t>https://medschool.ucsd.edu/som/hear/resources/Documents/changes_in_work_life_balance_physicians.pdf</a:t>
            </a:r>
            <a:endParaRPr lang="en-US" dirty="0"/>
          </a:p>
          <a:p>
            <a:endParaRPr lang="en-US" dirty="0"/>
          </a:p>
          <a:p>
            <a:r>
              <a:rPr lang="en-US" dirty="0"/>
              <a:t>50 jobs for every graduating resident has been quoted by Nyla Medlock, but I do not have a definitive source on that</a:t>
            </a:r>
          </a:p>
        </p:txBody>
      </p:sp>
      <p:sp>
        <p:nvSpPr>
          <p:cNvPr id="4" name="Slide Number Placeholder 3"/>
          <p:cNvSpPr>
            <a:spLocks noGrp="1"/>
          </p:cNvSpPr>
          <p:nvPr>
            <p:ph type="sldNum" sz="quarter" idx="5"/>
          </p:nvPr>
        </p:nvSpPr>
        <p:spPr/>
        <p:txBody>
          <a:bodyPr/>
          <a:lstStyle/>
          <a:p>
            <a:fld id="{D21E03CD-483B-B74D-821F-A9849AF3A176}" type="slidenum">
              <a:rPr lang="en-US" smtClean="0"/>
              <a:t>23</a:t>
            </a:fld>
            <a:endParaRPr lang="en-US"/>
          </a:p>
        </p:txBody>
      </p:sp>
    </p:spTree>
    <p:extLst>
      <p:ext uri="{BB962C8B-B14F-4D97-AF65-F5344CB8AC3E}">
        <p14:creationId xmlns:p14="http://schemas.microsoft.com/office/powerpoint/2010/main" val="2766292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compensation report is available free to members. Make sure you sign in today! Completing the sign up sheet will automatically enroll you in membership for 12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Survey produced by ACOEM contains data for 10 positions and a robust benefits section compiled from 332 participating physicians.</a:t>
            </a:r>
          </a:p>
          <a:p>
            <a:endParaRPr lang="en-US" dirty="0"/>
          </a:p>
        </p:txBody>
      </p:sp>
      <p:sp>
        <p:nvSpPr>
          <p:cNvPr id="4" name="Slide Number Placeholder 3"/>
          <p:cNvSpPr>
            <a:spLocks noGrp="1"/>
          </p:cNvSpPr>
          <p:nvPr>
            <p:ph type="sldNum" sz="quarter" idx="5"/>
          </p:nvPr>
        </p:nvSpPr>
        <p:spPr/>
        <p:txBody>
          <a:bodyPr/>
          <a:lstStyle/>
          <a:p>
            <a:fld id="{D21E03CD-483B-B74D-821F-A9849AF3A176}" type="slidenum">
              <a:rPr lang="en-US" smtClean="0"/>
              <a:t>24</a:t>
            </a:fld>
            <a:endParaRPr lang="en-US"/>
          </a:p>
        </p:txBody>
      </p:sp>
    </p:spTree>
    <p:extLst>
      <p:ext uri="{BB962C8B-B14F-4D97-AF65-F5344CB8AC3E}">
        <p14:creationId xmlns:p14="http://schemas.microsoft.com/office/powerpoint/2010/main" val="2395886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there are many OEM physicians who entered the field as a second specialty, or after changing specialties during residency.</a:t>
            </a:r>
          </a:p>
        </p:txBody>
      </p:sp>
      <p:sp>
        <p:nvSpPr>
          <p:cNvPr id="4" name="Slide Number Placeholder 3"/>
          <p:cNvSpPr>
            <a:spLocks noGrp="1"/>
          </p:cNvSpPr>
          <p:nvPr>
            <p:ph type="sldNum" sz="quarter" idx="5"/>
          </p:nvPr>
        </p:nvSpPr>
        <p:spPr/>
        <p:txBody>
          <a:bodyPr/>
          <a:lstStyle/>
          <a:p>
            <a:fld id="{D21E03CD-483B-B74D-821F-A9849AF3A176}" type="slidenum">
              <a:rPr lang="en-US" smtClean="0"/>
              <a:t>25</a:t>
            </a:fld>
            <a:endParaRPr lang="en-US"/>
          </a:p>
        </p:txBody>
      </p:sp>
    </p:spTree>
    <p:extLst>
      <p:ext uri="{BB962C8B-B14F-4D97-AF65-F5344CB8AC3E}">
        <p14:creationId xmlns:p14="http://schemas.microsoft.com/office/powerpoint/2010/main" val="2837403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ACOEM is a non-profit organization that offers education through conferences, courses, webinars, podcasts as well as career advancement through leadership opportunities, networking, and skill development.</a:t>
            </a:r>
          </a:p>
          <a:p>
            <a:endParaRPr lang="en-US" dirty="0"/>
          </a:p>
          <a:p>
            <a:r>
              <a:rPr lang="en-US" dirty="0"/>
              <a:t>Add QR code, link, or other instructions on how to join.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E03CD-483B-B74D-821F-A9849AF3A1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006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E03CD-483B-B74D-821F-A9849AF3A1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303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social media QR code?</a:t>
            </a:r>
          </a:p>
        </p:txBody>
      </p:sp>
      <p:sp>
        <p:nvSpPr>
          <p:cNvPr id="4" name="Slide Number Placeholder 3"/>
          <p:cNvSpPr>
            <a:spLocks noGrp="1"/>
          </p:cNvSpPr>
          <p:nvPr>
            <p:ph type="sldNum" sz="quarter" idx="5"/>
          </p:nvPr>
        </p:nvSpPr>
        <p:spPr/>
        <p:txBody>
          <a:bodyPr/>
          <a:lstStyle/>
          <a:p>
            <a:fld id="{7226CAB3-70A9-184D-991D-D209ACAC46C3}" type="slidenum">
              <a:rPr lang="en-US" smtClean="0"/>
              <a:t>28</a:t>
            </a:fld>
            <a:endParaRPr lang="en-US"/>
          </a:p>
        </p:txBody>
      </p:sp>
    </p:spTree>
    <p:extLst>
      <p:ext uri="{BB962C8B-B14F-4D97-AF65-F5344CB8AC3E}">
        <p14:creationId xmlns:p14="http://schemas.microsoft.com/office/powerpoint/2010/main" val="3959551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26CAB3-70A9-184D-991D-D209ACAC46C3}" type="slidenum">
              <a:rPr lang="en-US" smtClean="0"/>
              <a:t>29</a:t>
            </a:fld>
            <a:endParaRPr lang="en-US"/>
          </a:p>
        </p:txBody>
      </p:sp>
    </p:spTree>
    <p:extLst>
      <p:ext uri="{BB962C8B-B14F-4D97-AF65-F5344CB8AC3E}">
        <p14:creationId xmlns:p14="http://schemas.microsoft.com/office/powerpoint/2010/main" val="207092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One sentence answer:  </a:t>
            </a:r>
            <a:r>
              <a:rPr lang="en-US" sz="1800" dirty="0">
                <a:effectLst/>
                <a:latin typeface="Segoe UI" panose="020B0502040204020203" pitchFamily="34" charset="0"/>
              </a:rPr>
              <a:t>Occupational and Environmental Medicine is a board-certified specialty under the ABPM that focuses on prevention, diagnosis and treatment of workplace and environmentally related injury and illness and how illness impacts function and risk at work.</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Unique in the mix of the public health/population health paradigm with a hands-on clinical component.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Health promotion and protection initiatives.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Board certification through the American Board of Preventive Medicine since 1955 (with two other specialties also under this board, with pathways for reciprocal board certification through</a:t>
            </a:r>
            <a:r>
              <a:rPr lang="en-US" sz="1600" baseline="0" dirty="0"/>
              <a:t> challenge exams)</a:t>
            </a:r>
            <a:endParaRPr lang="en-US" dirty="0"/>
          </a:p>
        </p:txBody>
      </p:sp>
      <p:sp>
        <p:nvSpPr>
          <p:cNvPr id="4" name="Slide Number Placeholder 3"/>
          <p:cNvSpPr>
            <a:spLocks noGrp="1"/>
          </p:cNvSpPr>
          <p:nvPr>
            <p:ph type="sldNum" sz="quarter" idx="5"/>
          </p:nvPr>
        </p:nvSpPr>
        <p:spPr/>
        <p:txBody>
          <a:bodyPr/>
          <a:lstStyle/>
          <a:p>
            <a:fld id="{D21E03CD-483B-B74D-821F-A9849AF3A176}" type="slidenum">
              <a:rPr lang="en-US" smtClean="0"/>
              <a:t>3</a:t>
            </a:fld>
            <a:endParaRPr lang="en-US"/>
          </a:p>
        </p:txBody>
      </p:sp>
    </p:spTree>
    <p:extLst>
      <p:ext uri="{BB962C8B-B14F-4D97-AF65-F5344CB8AC3E}">
        <p14:creationId xmlns:p14="http://schemas.microsoft.com/office/powerpoint/2010/main" val="172191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Unique in that instead of a specialty focused on one organ system or one type of disease, we instead focus on the ETIOLOGY of disease… work can impact the health of every body system</a:t>
            </a:r>
          </a:p>
        </p:txBody>
      </p:sp>
      <p:sp>
        <p:nvSpPr>
          <p:cNvPr id="4" name="Slide Number Placeholder 3"/>
          <p:cNvSpPr>
            <a:spLocks noGrp="1"/>
          </p:cNvSpPr>
          <p:nvPr>
            <p:ph type="sldNum" sz="quarter" idx="5"/>
          </p:nvPr>
        </p:nvSpPr>
        <p:spPr/>
        <p:txBody>
          <a:bodyPr/>
          <a:lstStyle/>
          <a:p>
            <a:fld id="{D21E03CD-483B-B74D-821F-A9849AF3A176}" type="slidenum">
              <a:rPr lang="en-US" smtClean="0"/>
              <a:t>4</a:t>
            </a:fld>
            <a:endParaRPr lang="en-US"/>
          </a:p>
        </p:txBody>
      </p:sp>
    </p:spTree>
    <p:extLst>
      <p:ext uri="{BB962C8B-B14F-4D97-AF65-F5344CB8AC3E}">
        <p14:creationId xmlns:p14="http://schemas.microsoft.com/office/powerpoint/2010/main" val="83529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accompanying word document (K. </a:t>
            </a:r>
            <a:r>
              <a:rPr lang="en-US"/>
              <a:t>Fagan)</a:t>
            </a:r>
            <a:endParaRPr lang="en-US" dirty="0"/>
          </a:p>
        </p:txBody>
      </p:sp>
      <p:sp>
        <p:nvSpPr>
          <p:cNvPr id="4" name="Slide Number Placeholder 3"/>
          <p:cNvSpPr>
            <a:spLocks noGrp="1"/>
          </p:cNvSpPr>
          <p:nvPr>
            <p:ph type="sldNum" sz="quarter" idx="5"/>
          </p:nvPr>
        </p:nvSpPr>
        <p:spPr/>
        <p:txBody>
          <a:bodyPr/>
          <a:lstStyle/>
          <a:p>
            <a:fld id="{7226CAB3-70A9-184D-991D-D209ACAC46C3}" type="slidenum">
              <a:rPr lang="en-US" smtClean="0"/>
              <a:t>5</a:t>
            </a:fld>
            <a:endParaRPr lang="en-US"/>
          </a:p>
        </p:txBody>
      </p:sp>
    </p:spTree>
    <p:extLst>
      <p:ext uri="{BB962C8B-B14F-4D97-AF65-F5344CB8AC3E}">
        <p14:creationId xmlns:p14="http://schemas.microsoft.com/office/powerpoint/2010/main" val="115058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COVID-19 protective measures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Historic examples of radium girls, hepatic angiosarcoma from vinyl chloride monomer exposure, diacetyl and bronchiolitis obliterans (Popcorn lung)</a:t>
            </a:r>
          </a:p>
        </p:txBody>
      </p:sp>
      <p:sp>
        <p:nvSpPr>
          <p:cNvPr id="4" name="Slide Number Placeholder 3"/>
          <p:cNvSpPr>
            <a:spLocks noGrp="1"/>
          </p:cNvSpPr>
          <p:nvPr>
            <p:ph type="sldNum" sz="quarter" idx="5"/>
          </p:nvPr>
        </p:nvSpPr>
        <p:spPr/>
        <p:txBody>
          <a:bodyPr/>
          <a:lstStyle/>
          <a:p>
            <a:fld id="{D21E03CD-483B-B74D-821F-A9849AF3A176}" type="slidenum">
              <a:rPr lang="en-US" smtClean="0"/>
              <a:t>6</a:t>
            </a:fld>
            <a:endParaRPr lang="en-US"/>
          </a:p>
        </p:txBody>
      </p:sp>
    </p:spTree>
    <p:extLst>
      <p:ext uri="{BB962C8B-B14F-4D97-AF65-F5344CB8AC3E}">
        <p14:creationId xmlns:p14="http://schemas.microsoft.com/office/powerpoint/2010/main" val="333796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 able to talk/think about, consider,</a:t>
            </a:r>
            <a:r>
              <a:rPr lang="en-US" baseline="0" dirty="0"/>
              <a:t> incorporate what aspects of a patient’s life OUTSIDE of the healthcare setting are impacting their health/wellbeing</a:t>
            </a:r>
            <a:endParaRPr lang="en-US" dirty="0"/>
          </a:p>
        </p:txBody>
      </p:sp>
      <p:sp>
        <p:nvSpPr>
          <p:cNvPr id="4" name="Slide Number Placeholder 3"/>
          <p:cNvSpPr>
            <a:spLocks noGrp="1"/>
          </p:cNvSpPr>
          <p:nvPr>
            <p:ph type="sldNum" sz="quarter" idx="5"/>
          </p:nvPr>
        </p:nvSpPr>
        <p:spPr/>
        <p:txBody>
          <a:bodyPr/>
          <a:lstStyle/>
          <a:p>
            <a:fld id="{D21E03CD-483B-B74D-821F-A9849AF3A176}" type="slidenum">
              <a:rPr lang="en-US" smtClean="0"/>
              <a:t>7</a:t>
            </a:fld>
            <a:endParaRPr lang="en-US"/>
          </a:p>
        </p:txBody>
      </p:sp>
    </p:spTree>
    <p:extLst>
      <p:ext uri="{BB962C8B-B14F-4D97-AF65-F5344CB8AC3E}">
        <p14:creationId xmlns:p14="http://schemas.microsoft.com/office/powerpoint/2010/main" val="22997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Hospitals… biologic exposures: Parvovirus B19 exposure in a </a:t>
            </a:r>
            <a:r>
              <a:rPr lang="en-US" dirty="0" err="1"/>
              <a:t>childrens</a:t>
            </a:r>
            <a:r>
              <a:rPr lang="en-US" dirty="0"/>
              <a:t> hospital… and lots of pregnant healthcare workers who helped to care for that patient before the diagnosis was established… fetal hydrops</a:t>
            </a:r>
          </a:p>
          <a:p>
            <a:r>
              <a:rPr lang="en-US" dirty="0"/>
              <a:t>Physician (and other healthcare worker) burnout</a:t>
            </a:r>
          </a:p>
          <a:p>
            <a:r>
              <a:rPr lang="en-US" dirty="0"/>
              <a:t>College and universities: research workers… chemicals, nanoparticles, MIT = nuclear reactor, microcircuits (toxic gases)</a:t>
            </a:r>
          </a:p>
          <a:p>
            <a:r>
              <a:rPr lang="en-US" dirty="0"/>
              <a:t>Factories and industrial sites: where occ med really started in the modern era (heavy manufacturing, phossy jaw… radium dial painters (the radium girls)</a:t>
            </a:r>
          </a:p>
          <a:p>
            <a:r>
              <a:rPr lang="en-US" dirty="0"/>
              <a:t>Government agencies (OSHA, NIOSH)</a:t>
            </a:r>
          </a:p>
          <a:p>
            <a:r>
              <a:rPr lang="en-US" dirty="0"/>
              <a:t>Theme parks: medical director for Disney (my chief resident last year was offered the job of being the medical director at Disney Land in CA… why she turned that down I will never know!</a:t>
            </a:r>
          </a:p>
        </p:txBody>
      </p:sp>
      <p:sp>
        <p:nvSpPr>
          <p:cNvPr id="4" name="Slide Number Placeholder 3"/>
          <p:cNvSpPr>
            <a:spLocks noGrp="1"/>
          </p:cNvSpPr>
          <p:nvPr>
            <p:ph type="sldNum" sz="quarter" idx="5"/>
          </p:nvPr>
        </p:nvSpPr>
        <p:spPr/>
        <p:txBody>
          <a:bodyPr/>
          <a:lstStyle/>
          <a:p>
            <a:fld id="{D21E03CD-483B-B74D-821F-A9849AF3A176}" type="slidenum">
              <a:rPr lang="en-US" smtClean="0"/>
              <a:t>8</a:t>
            </a:fld>
            <a:endParaRPr lang="en-US"/>
          </a:p>
        </p:txBody>
      </p:sp>
    </p:spTree>
    <p:extLst>
      <p:ext uri="{BB962C8B-B14F-4D97-AF65-F5344CB8AC3E}">
        <p14:creationId xmlns:p14="http://schemas.microsoft.com/office/powerpoint/2010/main" val="174644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story here – select a few of the vignettes of other OEM physicians from slides 9 through 17.</a:t>
            </a:r>
          </a:p>
        </p:txBody>
      </p:sp>
      <p:sp>
        <p:nvSpPr>
          <p:cNvPr id="4" name="Slide Number Placeholder 3"/>
          <p:cNvSpPr>
            <a:spLocks noGrp="1"/>
          </p:cNvSpPr>
          <p:nvPr>
            <p:ph type="sldNum" sz="quarter" idx="5"/>
          </p:nvPr>
        </p:nvSpPr>
        <p:spPr/>
        <p:txBody>
          <a:bodyPr/>
          <a:lstStyle/>
          <a:p>
            <a:fld id="{7226CAB3-70A9-184D-991D-D209ACAC46C3}" type="slidenum">
              <a:rPr lang="en-US" smtClean="0"/>
              <a:t>9</a:t>
            </a:fld>
            <a:endParaRPr lang="en-US"/>
          </a:p>
        </p:txBody>
      </p:sp>
    </p:spTree>
    <p:extLst>
      <p:ext uri="{BB962C8B-B14F-4D97-AF65-F5344CB8AC3E}">
        <p14:creationId xmlns:p14="http://schemas.microsoft.com/office/powerpoint/2010/main" val="3857790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5612-3468-B44B-A997-448BB2453B31}"/>
              </a:ext>
            </a:extLst>
          </p:cNvPr>
          <p:cNvSpPr>
            <a:spLocks noGrp="1"/>
          </p:cNvSpPr>
          <p:nvPr>
            <p:ph type="ctrTitle"/>
          </p:nvPr>
        </p:nvSpPr>
        <p:spPr>
          <a:xfrm>
            <a:off x="496584" y="2776503"/>
            <a:ext cx="4958995" cy="1333160"/>
          </a:xfrm>
        </p:spPr>
        <p:txBody>
          <a:bodyPr anchor="ctr" anchorCtr="0">
            <a:normAutofit/>
          </a:bodyPr>
          <a:lstStyle>
            <a:lvl1pPr algn="ctr">
              <a:defRPr sz="5400">
                <a:solidFill>
                  <a:srgbClr val="002C5A"/>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0E48FAE-5248-614C-8BFD-ED0362195F53}"/>
              </a:ext>
            </a:extLst>
          </p:cNvPr>
          <p:cNvSpPr>
            <a:spLocks noGrp="1"/>
          </p:cNvSpPr>
          <p:nvPr>
            <p:ph type="subTitle" idx="1"/>
          </p:nvPr>
        </p:nvSpPr>
        <p:spPr>
          <a:xfrm>
            <a:off x="1524000" y="5034425"/>
            <a:ext cx="9144000" cy="1150618"/>
          </a:xfrm>
        </p:spPr>
        <p:txBody>
          <a:bodyPr/>
          <a:lstStyle>
            <a:lvl1pPr marL="0" indent="0" algn="ctr">
              <a:buNone/>
              <a:defRPr sz="2400" baseline="0">
                <a:solidFill>
                  <a:srgbClr val="CCCCC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38A4505-A2EC-1F4C-81CA-0A77BB89152B}"/>
              </a:ext>
            </a:extLst>
          </p:cNvPr>
          <p:cNvSpPr>
            <a:spLocks noGrp="1"/>
          </p:cNvSpPr>
          <p:nvPr>
            <p:ph type="dt" sz="half" idx="10"/>
          </p:nvPr>
        </p:nvSpPr>
        <p:spPr/>
        <p:txBody>
          <a:bodyPr/>
          <a:lstStyle/>
          <a:p>
            <a:r>
              <a:rPr lang="en-US"/>
              <a:t>1/28/20</a:t>
            </a:r>
          </a:p>
        </p:txBody>
      </p:sp>
      <p:sp>
        <p:nvSpPr>
          <p:cNvPr id="5" name="Footer Placeholder 4">
            <a:extLst>
              <a:ext uri="{FF2B5EF4-FFF2-40B4-BE49-F238E27FC236}">
                <a16:creationId xmlns:a16="http://schemas.microsoft.com/office/drawing/2014/main" id="{3A9AC67D-4BE8-8D41-B770-9CE464321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76984-930A-8F48-AF6A-AAAA86B5E1EC}"/>
              </a:ext>
            </a:extLst>
          </p:cNvPr>
          <p:cNvSpPr>
            <a:spLocks noGrp="1"/>
          </p:cNvSpPr>
          <p:nvPr>
            <p:ph type="sldNum" sz="quarter" idx="12"/>
          </p:nvPr>
        </p:nvSpPr>
        <p:spPr/>
        <p:txBody>
          <a:bodyPr/>
          <a:lstStyle/>
          <a:p>
            <a:fld id="{9BBDD6B8-EA96-8E42-9357-66AD68723589}" type="slidenum">
              <a:rPr lang="en-US" smtClean="0"/>
              <a:t>‹#›</a:t>
            </a:fld>
            <a:endParaRPr lang="en-US"/>
          </a:p>
        </p:txBody>
      </p:sp>
    </p:spTree>
    <p:extLst>
      <p:ext uri="{BB962C8B-B14F-4D97-AF65-F5344CB8AC3E}">
        <p14:creationId xmlns:p14="http://schemas.microsoft.com/office/powerpoint/2010/main" val="234435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73A1-2E3B-894B-9AE1-B26D3E862E5D}"/>
              </a:ext>
            </a:extLst>
          </p:cNvPr>
          <p:cNvSpPr>
            <a:spLocks noGrp="1"/>
          </p:cNvSpPr>
          <p:nvPr>
            <p:ph type="title"/>
          </p:nvPr>
        </p:nvSpPr>
        <p:spPr>
          <a:xfrm>
            <a:off x="839788" y="457200"/>
            <a:ext cx="3932237" cy="1600200"/>
          </a:xfrm>
        </p:spPr>
        <p:txBody>
          <a:bodyPr anchor="b"/>
          <a:lstStyle>
            <a:lvl1pPr>
              <a:defRPr sz="3200">
                <a:solidFill>
                  <a:srgbClr val="002C5A"/>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45EFC525-F3D0-E346-A0DF-9BBA1266EAA7}"/>
              </a:ext>
            </a:extLst>
          </p:cNvPr>
          <p:cNvSpPr>
            <a:spLocks noGrp="1"/>
          </p:cNvSpPr>
          <p:nvPr>
            <p:ph type="pic" idx="1"/>
          </p:nvPr>
        </p:nvSpPr>
        <p:spPr>
          <a:xfrm>
            <a:off x="5183188" y="987427"/>
            <a:ext cx="6172200" cy="4873625"/>
          </a:xfrm>
        </p:spPr>
        <p:txBody>
          <a:bodyPr/>
          <a:lstStyle>
            <a:lvl1pPr marL="0" indent="0">
              <a:buNone/>
              <a:defRPr sz="3200">
                <a:solidFill>
                  <a:srgbClr val="002C5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F2CCBFA-734B-154C-A2A3-16FDAF87DD06}"/>
              </a:ext>
            </a:extLst>
          </p:cNvPr>
          <p:cNvSpPr>
            <a:spLocks noGrp="1"/>
          </p:cNvSpPr>
          <p:nvPr>
            <p:ph type="body" sz="half" idx="2"/>
          </p:nvPr>
        </p:nvSpPr>
        <p:spPr>
          <a:xfrm>
            <a:off x="839788" y="2057400"/>
            <a:ext cx="3932237" cy="3811588"/>
          </a:xfrm>
        </p:spPr>
        <p:txBody>
          <a:bodyPr/>
          <a:lstStyle>
            <a:lvl1pPr marL="0" indent="0">
              <a:buNone/>
              <a:defRPr sz="1600">
                <a:solidFill>
                  <a:srgbClr val="002C5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14BA4-08E7-DC4C-B0B2-4D36E8D86A52}"/>
              </a:ext>
            </a:extLst>
          </p:cNvPr>
          <p:cNvSpPr>
            <a:spLocks noGrp="1"/>
          </p:cNvSpPr>
          <p:nvPr>
            <p:ph type="dt" sz="half" idx="10"/>
          </p:nvPr>
        </p:nvSpPr>
        <p:spPr/>
        <p:txBody>
          <a:bodyPr/>
          <a:lstStyle/>
          <a:p>
            <a:r>
              <a:rPr lang="en-US"/>
              <a:t>1/28/20</a:t>
            </a:r>
          </a:p>
        </p:txBody>
      </p:sp>
      <p:sp>
        <p:nvSpPr>
          <p:cNvPr id="6" name="Footer Placeholder 5">
            <a:extLst>
              <a:ext uri="{FF2B5EF4-FFF2-40B4-BE49-F238E27FC236}">
                <a16:creationId xmlns:a16="http://schemas.microsoft.com/office/drawing/2014/main" id="{733246A3-DF8C-AA4F-8E5E-AB70CD80A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A27B95-7E25-9847-AD19-911AEF1992A2}"/>
              </a:ext>
            </a:extLst>
          </p:cNvPr>
          <p:cNvSpPr>
            <a:spLocks noGrp="1"/>
          </p:cNvSpPr>
          <p:nvPr>
            <p:ph type="sldNum" sz="quarter" idx="12"/>
          </p:nvPr>
        </p:nvSpPr>
        <p:spPr/>
        <p:txBody>
          <a:bodyPr/>
          <a:lstStyle/>
          <a:p>
            <a:fld id="{9BBDD6B8-EA96-8E42-9357-66AD68723589}" type="slidenum">
              <a:rPr lang="en-US" smtClean="0"/>
              <a:t>‹#›</a:t>
            </a:fld>
            <a:endParaRPr lang="en-US"/>
          </a:p>
        </p:txBody>
      </p:sp>
    </p:spTree>
    <p:extLst>
      <p:ext uri="{BB962C8B-B14F-4D97-AF65-F5344CB8AC3E}">
        <p14:creationId xmlns:p14="http://schemas.microsoft.com/office/powerpoint/2010/main" val="150601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404E-1D1D-2E40-8826-E436D9B658B2}"/>
              </a:ext>
            </a:extLst>
          </p:cNvPr>
          <p:cNvSpPr>
            <a:spLocks noGrp="1"/>
          </p:cNvSpPr>
          <p:nvPr>
            <p:ph type="title"/>
          </p:nvPr>
        </p:nvSpPr>
        <p:spPr/>
        <p:txBody>
          <a:bodyPr/>
          <a:lstStyle>
            <a:lvl1pPr>
              <a:defRPr>
                <a:solidFill>
                  <a:srgbClr val="002C5A"/>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6A564CE-4F05-6A4B-AC08-9C0F8F20B20C}"/>
              </a:ext>
            </a:extLst>
          </p:cNvPr>
          <p:cNvSpPr>
            <a:spLocks noGrp="1"/>
          </p:cNvSpPr>
          <p:nvPr>
            <p:ph idx="1"/>
          </p:nvPr>
        </p:nvSpPr>
        <p:spPr/>
        <p:txBody>
          <a:bodyPr/>
          <a:lstStyle>
            <a:lvl1pPr>
              <a:defRPr>
                <a:solidFill>
                  <a:srgbClr val="002C5A"/>
                </a:solidFill>
              </a:defRPr>
            </a:lvl1pPr>
            <a:lvl2pPr>
              <a:defRPr>
                <a:solidFill>
                  <a:srgbClr val="002C5A"/>
                </a:solidFill>
              </a:defRPr>
            </a:lvl2pPr>
            <a:lvl3pPr>
              <a:defRPr>
                <a:solidFill>
                  <a:srgbClr val="002C5A"/>
                </a:solidFill>
              </a:defRPr>
            </a:lvl3pPr>
            <a:lvl4pPr>
              <a:defRPr>
                <a:solidFill>
                  <a:srgbClr val="002C5A"/>
                </a:solidFill>
              </a:defRPr>
            </a:lvl4pPr>
            <a:lvl5pPr>
              <a:defRPr>
                <a:solidFill>
                  <a:srgbClr val="002C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B68CEB-434A-9043-BA25-F8C620414C7E}"/>
              </a:ext>
            </a:extLst>
          </p:cNvPr>
          <p:cNvSpPr>
            <a:spLocks noGrp="1"/>
          </p:cNvSpPr>
          <p:nvPr>
            <p:ph type="dt" sz="half" idx="10"/>
          </p:nvPr>
        </p:nvSpPr>
        <p:spPr/>
        <p:txBody>
          <a:bodyPr/>
          <a:lstStyle/>
          <a:p>
            <a:r>
              <a:rPr lang="en-US"/>
              <a:t>1/28/20</a:t>
            </a:r>
          </a:p>
        </p:txBody>
      </p:sp>
      <p:sp>
        <p:nvSpPr>
          <p:cNvPr id="5" name="Footer Placeholder 4">
            <a:extLst>
              <a:ext uri="{FF2B5EF4-FFF2-40B4-BE49-F238E27FC236}">
                <a16:creationId xmlns:a16="http://schemas.microsoft.com/office/drawing/2014/main" id="{C30B5525-65F7-7041-8486-C93E49C66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C5BD1-D7F7-1F41-9BBB-518473BD6036}"/>
              </a:ext>
            </a:extLst>
          </p:cNvPr>
          <p:cNvSpPr>
            <a:spLocks noGrp="1"/>
          </p:cNvSpPr>
          <p:nvPr>
            <p:ph type="sldNum" sz="quarter" idx="12"/>
          </p:nvPr>
        </p:nvSpPr>
        <p:spPr/>
        <p:txBody>
          <a:bodyPr/>
          <a:lstStyle/>
          <a:p>
            <a:fld id="{9BBDD6B8-EA96-8E42-9357-66AD68723589}" type="slidenum">
              <a:rPr lang="en-US" smtClean="0"/>
              <a:t>‹#›</a:t>
            </a:fld>
            <a:endParaRPr lang="en-US"/>
          </a:p>
        </p:txBody>
      </p:sp>
    </p:spTree>
    <p:extLst>
      <p:ext uri="{BB962C8B-B14F-4D97-AF65-F5344CB8AC3E}">
        <p14:creationId xmlns:p14="http://schemas.microsoft.com/office/powerpoint/2010/main" val="164651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2B99-8766-404E-BBEC-A5B4991EA152}"/>
              </a:ext>
            </a:extLst>
          </p:cNvPr>
          <p:cNvSpPr>
            <a:spLocks noGrp="1"/>
          </p:cNvSpPr>
          <p:nvPr>
            <p:ph type="title"/>
          </p:nvPr>
        </p:nvSpPr>
        <p:spPr>
          <a:xfrm>
            <a:off x="831851" y="576263"/>
            <a:ext cx="10515600" cy="2852737"/>
          </a:xfrm>
        </p:spPr>
        <p:txBody>
          <a:bodyPr anchor="b"/>
          <a:lstStyle>
            <a:lvl1pPr>
              <a:defRPr sz="6000">
                <a:solidFill>
                  <a:srgbClr val="002C5A"/>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12492D3-60F6-1643-A806-C5BE2312EF30}"/>
              </a:ext>
            </a:extLst>
          </p:cNvPr>
          <p:cNvSpPr>
            <a:spLocks noGrp="1"/>
          </p:cNvSpPr>
          <p:nvPr>
            <p:ph type="body" idx="1"/>
          </p:nvPr>
        </p:nvSpPr>
        <p:spPr>
          <a:xfrm>
            <a:off x="838201" y="3643892"/>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957C81-DC70-9A41-A743-5D0C72948573}"/>
              </a:ext>
            </a:extLst>
          </p:cNvPr>
          <p:cNvSpPr>
            <a:spLocks noGrp="1"/>
          </p:cNvSpPr>
          <p:nvPr>
            <p:ph type="dt" sz="half" idx="10"/>
          </p:nvPr>
        </p:nvSpPr>
        <p:spPr/>
        <p:txBody>
          <a:bodyPr/>
          <a:lstStyle/>
          <a:p>
            <a:r>
              <a:rPr lang="en-US"/>
              <a:t>1/28/20</a:t>
            </a:r>
          </a:p>
        </p:txBody>
      </p:sp>
      <p:sp>
        <p:nvSpPr>
          <p:cNvPr id="5" name="Footer Placeholder 4">
            <a:extLst>
              <a:ext uri="{FF2B5EF4-FFF2-40B4-BE49-F238E27FC236}">
                <a16:creationId xmlns:a16="http://schemas.microsoft.com/office/drawing/2014/main" id="{0EF56D69-4471-D24E-AAD0-FF3BD765B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40808-7B00-F34A-A1BD-38BDB36B8FCF}"/>
              </a:ext>
            </a:extLst>
          </p:cNvPr>
          <p:cNvSpPr>
            <a:spLocks noGrp="1"/>
          </p:cNvSpPr>
          <p:nvPr>
            <p:ph type="sldNum" sz="quarter" idx="12"/>
          </p:nvPr>
        </p:nvSpPr>
        <p:spPr/>
        <p:txBody>
          <a:bodyPr/>
          <a:lstStyle/>
          <a:p>
            <a:fld id="{9BBDD6B8-EA96-8E42-9357-66AD68723589}" type="slidenum">
              <a:rPr lang="en-US" smtClean="0"/>
              <a:t>‹#›</a:t>
            </a:fld>
            <a:endParaRPr lang="en-US"/>
          </a:p>
        </p:txBody>
      </p:sp>
    </p:spTree>
    <p:extLst>
      <p:ext uri="{BB962C8B-B14F-4D97-AF65-F5344CB8AC3E}">
        <p14:creationId xmlns:p14="http://schemas.microsoft.com/office/powerpoint/2010/main" val="74302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6710-B43D-CC49-A6BF-9966E1FB7CB3}"/>
              </a:ext>
            </a:extLst>
          </p:cNvPr>
          <p:cNvSpPr>
            <a:spLocks noGrp="1"/>
          </p:cNvSpPr>
          <p:nvPr>
            <p:ph type="title"/>
          </p:nvPr>
        </p:nvSpPr>
        <p:spPr/>
        <p:txBody>
          <a:bodyPr/>
          <a:lstStyle>
            <a:lvl1pPr>
              <a:defRPr>
                <a:solidFill>
                  <a:srgbClr val="002C5A"/>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35F3360-911B-574F-867B-653AD62BF767}"/>
              </a:ext>
            </a:extLst>
          </p:cNvPr>
          <p:cNvSpPr>
            <a:spLocks noGrp="1"/>
          </p:cNvSpPr>
          <p:nvPr>
            <p:ph sz="half" idx="1"/>
          </p:nvPr>
        </p:nvSpPr>
        <p:spPr>
          <a:xfrm>
            <a:off x="838200" y="1825625"/>
            <a:ext cx="5181600" cy="4351338"/>
          </a:xfrm>
        </p:spPr>
        <p:txBody>
          <a:bodyPr/>
          <a:lstStyle>
            <a:lvl1pPr>
              <a:defRPr>
                <a:solidFill>
                  <a:srgbClr val="002C5A"/>
                </a:solidFill>
              </a:defRPr>
            </a:lvl1pPr>
            <a:lvl2pPr>
              <a:defRPr>
                <a:solidFill>
                  <a:srgbClr val="002C5A"/>
                </a:solidFill>
              </a:defRPr>
            </a:lvl2pPr>
            <a:lvl3pPr>
              <a:defRPr>
                <a:solidFill>
                  <a:srgbClr val="002C5A"/>
                </a:solidFill>
              </a:defRPr>
            </a:lvl3pPr>
            <a:lvl4pPr>
              <a:defRPr>
                <a:solidFill>
                  <a:srgbClr val="002C5A"/>
                </a:solidFill>
              </a:defRPr>
            </a:lvl4pPr>
            <a:lvl5pPr>
              <a:defRPr>
                <a:solidFill>
                  <a:srgbClr val="002C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597AA0-B17B-0749-9EF4-9F2E36C94E23}"/>
              </a:ext>
            </a:extLst>
          </p:cNvPr>
          <p:cNvSpPr>
            <a:spLocks noGrp="1"/>
          </p:cNvSpPr>
          <p:nvPr>
            <p:ph sz="half" idx="2"/>
          </p:nvPr>
        </p:nvSpPr>
        <p:spPr>
          <a:xfrm>
            <a:off x="6172200" y="1825625"/>
            <a:ext cx="5181600" cy="4351338"/>
          </a:xfrm>
        </p:spPr>
        <p:txBody>
          <a:bodyPr/>
          <a:lstStyle>
            <a:lvl1pPr>
              <a:defRPr>
                <a:solidFill>
                  <a:srgbClr val="002C5A"/>
                </a:solidFill>
              </a:defRPr>
            </a:lvl1pPr>
            <a:lvl2pPr>
              <a:defRPr>
                <a:solidFill>
                  <a:srgbClr val="002C5A"/>
                </a:solidFill>
              </a:defRPr>
            </a:lvl2pPr>
            <a:lvl3pPr>
              <a:defRPr>
                <a:solidFill>
                  <a:srgbClr val="002C5A"/>
                </a:solidFill>
              </a:defRPr>
            </a:lvl3pPr>
            <a:lvl4pPr>
              <a:defRPr>
                <a:solidFill>
                  <a:srgbClr val="002C5A"/>
                </a:solidFill>
              </a:defRPr>
            </a:lvl4pPr>
            <a:lvl5pPr>
              <a:defRPr>
                <a:solidFill>
                  <a:srgbClr val="002C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1500679-1BD0-274E-A9B0-FD70FE458892}"/>
              </a:ext>
            </a:extLst>
          </p:cNvPr>
          <p:cNvSpPr>
            <a:spLocks noGrp="1"/>
          </p:cNvSpPr>
          <p:nvPr>
            <p:ph type="dt" sz="half" idx="10"/>
          </p:nvPr>
        </p:nvSpPr>
        <p:spPr/>
        <p:txBody>
          <a:bodyPr/>
          <a:lstStyle/>
          <a:p>
            <a:r>
              <a:rPr lang="en-US"/>
              <a:t>1/28/20</a:t>
            </a:r>
          </a:p>
        </p:txBody>
      </p:sp>
      <p:sp>
        <p:nvSpPr>
          <p:cNvPr id="6" name="Footer Placeholder 5">
            <a:extLst>
              <a:ext uri="{FF2B5EF4-FFF2-40B4-BE49-F238E27FC236}">
                <a16:creationId xmlns:a16="http://schemas.microsoft.com/office/drawing/2014/main" id="{F1684B79-D823-A044-8A5A-748308BD45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2E69B5-A3A9-8947-BCB6-8C4F49D19664}"/>
              </a:ext>
            </a:extLst>
          </p:cNvPr>
          <p:cNvSpPr>
            <a:spLocks noGrp="1"/>
          </p:cNvSpPr>
          <p:nvPr>
            <p:ph type="sldNum" sz="quarter" idx="12"/>
          </p:nvPr>
        </p:nvSpPr>
        <p:spPr/>
        <p:txBody>
          <a:bodyPr/>
          <a:lstStyle/>
          <a:p>
            <a:fld id="{9BBDD6B8-EA96-8E42-9357-66AD68723589}" type="slidenum">
              <a:rPr lang="en-US" smtClean="0"/>
              <a:t>‹#›</a:t>
            </a:fld>
            <a:endParaRPr lang="en-US"/>
          </a:p>
        </p:txBody>
      </p:sp>
    </p:spTree>
    <p:extLst>
      <p:ext uri="{BB962C8B-B14F-4D97-AF65-F5344CB8AC3E}">
        <p14:creationId xmlns:p14="http://schemas.microsoft.com/office/powerpoint/2010/main" val="205174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F57D-4523-A949-912B-18EED3DBA1FE}"/>
              </a:ext>
            </a:extLst>
          </p:cNvPr>
          <p:cNvSpPr>
            <a:spLocks noGrp="1"/>
          </p:cNvSpPr>
          <p:nvPr>
            <p:ph type="title"/>
          </p:nvPr>
        </p:nvSpPr>
        <p:spPr>
          <a:xfrm>
            <a:off x="839788" y="365127"/>
            <a:ext cx="10515600" cy="1325563"/>
          </a:xfrm>
        </p:spPr>
        <p:txBody>
          <a:bodyPr/>
          <a:lstStyle>
            <a:lvl1pPr>
              <a:defRPr>
                <a:solidFill>
                  <a:srgbClr val="002C5A"/>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497E0DA-3DF5-AD42-89BF-75E103A964B2}"/>
              </a:ext>
            </a:extLst>
          </p:cNvPr>
          <p:cNvSpPr>
            <a:spLocks noGrp="1"/>
          </p:cNvSpPr>
          <p:nvPr>
            <p:ph type="body" idx="1"/>
          </p:nvPr>
        </p:nvSpPr>
        <p:spPr>
          <a:xfrm>
            <a:off x="839789" y="1681163"/>
            <a:ext cx="5157787" cy="823912"/>
          </a:xfrm>
        </p:spPr>
        <p:txBody>
          <a:bodyPr anchor="b"/>
          <a:lstStyle>
            <a:lvl1pPr marL="0" indent="0">
              <a:buNone/>
              <a:defRPr sz="2400" b="1">
                <a:solidFill>
                  <a:srgbClr val="002C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859AF2-CB9A-5B4F-B6E7-92C7F9E2519F}"/>
              </a:ext>
            </a:extLst>
          </p:cNvPr>
          <p:cNvSpPr>
            <a:spLocks noGrp="1"/>
          </p:cNvSpPr>
          <p:nvPr>
            <p:ph sz="half" idx="2"/>
          </p:nvPr>
        </p:nvSpPr>
        <p:spPr>
          <a:xfrm>
            <a:off x="839789" y="2505075"/>
            <a:ext cx="5157787" cy="3684588"/>
          </a:xfrm>
        </p:spPr>
        <p:txBody>
          <a:bodyPr/>
          <a:lstStyle>
            <a:lvl1pPr>
              <a:defRPr>
                <a:solidFill>
                  <a:srgbClr val="002C5A"/>
                </a:solidFill>
              </a:defRPr>
            </a:lvl1pPr>
            <a:lvl2pPr>
              <a:defRPr>
                <a:solidFill>
                  <a:srgbClr val="002C5A"/>
                </a:solidFill>
              </a:defRPr>
            </a:lvl2pPr>
            <a:lvl3pPr>
              <a:defRPr>
                <a:solidFill>
                  <a:srgbClr val="002C5A"/>
                </a:solidFill>
              </a:defRPr>
            </a:lvl3pPr>
            <a:lvl4pPr>
              <a:defRPr>
                <a:solidFill>
                  <a:srgbClr val="002C5A"/>
                </a:solidFill>
              </a:defRPr>
            </a:lvl4pPr>
            <a:lvl5pPr>
              <a:defRPr>
                <a:solidFill>
                  <a:srgbClr val="002C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61BA7B-1392-7742-928B-DE72C588173D}"/>
              </a:ext>
            </a:extLst>
          </p:cNvPr>
          <p:cNvSpPr>
            <a:spLocks noGrp="1"/>
          </p:cNvSpPr>
          <p:nvPr>
            <p:ph type="body" sz="quarter" idx="3"/>
          </p:nvPr>
        </p:nvSpPr>
        <p:spPr>
          <a:xfrm>
            <a:off x="6172201" y="1681163"/>
            <a:ext cx="5183188" cy="823912"/>
          </a:xfrm>
        </p:spPr>
        <p:txBody>
          <a:bodyPr anchor="b"/>
          <a:lstStyle>
            <a:lvl1pPr marL="0" indent="0">
              <a:buNone/>
              <a:defRPr sz="2400" b="1">
                <a:solidFill>
                  <a:srgbClr val="002C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161CE9-5EF5-7D46-A464-B2A837DF12C2}"/>
              </a:ext>
            </a:extLst>
          </p:cNvPr>
          <p:cNvSpPr>
            <a:spLocks noGrp="1"/>
          </p:cNvSpPr>
          <p:nvPr>
            <p:ph sz="quarter" idx="4"/>
          </p:nvPr>
        </p:nvSpPr>
        <p:spPr>
          <a:xfrm>
            <a:off x="6172201" y="2505075"/>
            <a:ext cx="5183188" cy="3684588"/>
          </a:xfrm>
        </p:spPr>
        <p:txBody>
          <a:bodyPr/>
          <a:lstStyle>
            <a:lvl1pPr>
              <a:defRPr>
                <a:solidFill>
                  <a:srgbClr val="002C5A"/>
                </a:solidFill>
              </a:defRPr>
            </a:lvl1pPr>
            <a:lvl2pPr>
              <a:defRPr>
                <a:solidFill>
                  <a:srgbClr val="002C5A"/>
                </a:solidFill>
              </a:defRPr>
            </a:lvl2pPr>
            <a:lvl3pPr>
              <a:defRPr>
                <a:solidFill>
                  <a:srgbClr val="002C5A"/>
                </a:solidFill>
              </a:defRPr>
            </a:lvl3pPr>
            <a:lvl4pPr>
              <a:defRPr>
                <a:solidFill>
                  <a:srgbClr val="002C5A"/>
                </a:solidFill>
              </a:defRPr>
            </a:lvl4pPr>
            <a:lvl5pPr>
              <a:defRPr>
                <a:solidFill>
                  <a:srgbClr val="002C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8791D8-F791-0243-B7CF-A12CB0768D1D}"/>
              </a:ext>
            </a:extLst>
          </p:cNvPr>
          <p:cNvSpPr>
            <a:spLocks noGrp="1"/>
          </p:cNvSpPr>
          <p:nvPr>
            <p:ph type="dt" sz="half" idx="10"/>
          </p:nvPr>
        </p:nvSpPr>
        <p:spPr/>
        <p:txBody>
          <a:bodyPr/>
          <a:lstStyle/>
          <a:p>
            <a:r>
              <a:rPr lang="en-US"/>
              <a:t>1/28/20</a:t>
            </a:r>
          </a:p>
        </p:txBody>
      </p:sp>
      <p:sp>
        <p:nvSpPr>
          <p:cNvPr id="8" name="Footer Placeholder 7">
            <a:extLst>
              <a:ext uri="{FF2B5EF4-FFF2-40B4-BE49-F238E27FC236}">
                <a16:creationId xmlns:a16="http://schemas.microsoft.com/office/drawing/2014/main" id="{D8314DD1-CFAA-BC4C-9565-AB5A89B4DE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69C54-6DAA-C94E-B100-688D2C615CB5}"/>
              </a:ext>
            </a:extLst>
          </p:cNvPr>
          <p:cNvSpPr>
            <a:spLocks noGrp="1"/>
          </p:cNvSpPr>
          <p:nvPr>
            <p:ph type="sldNum" sz="quarter" idx="12"/>
          </p:nvPr>
        </p:nvSpPr>
        <p:spPr/>
        <p:txBody>
          <a:bodyPr/>
          <a:lstStyle/>
          <a:p>
            <a:fld id="{9BBDD6B8-EA96-8E42-9357-66AD68723589}" type="slidenum">
              <a:rPr lang="en-US" smtClean="0"/>
              <a:t>‹#›</a:t>
            </a:fld>
            <a:endParaRPr lang="en-US"/>
          </a:p>
        </p:txBody>
      </p:sp>
    </p:spTree>
    <p:extLst>
      <p:ext uri="{BB962C8B-B14F-4D97-AF65-F5344CB8AC3E}">
        <p14:creationId xmlns:p14="http://schemas.microsoft.com/office/powerpoint/2010/main" val="347600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F57D-4523-A949-912B-18EED3DBA1FE}"/>
              </a:ext>
            </a:extLst>
          </p:cNvPr>
          <p:cNvSpPr>
            <a:spLocks noGrp="1"/>
          </p:cNvSpPr>
          <p:nvPr>
            <p:ph type="title"/>
          </p:nvPr>
        </p:nvSpPr>
        <p:spPr>
          <a:xfrm>
            <a:off x="839788" y="365127"/>
            <a:ext cx="10515600" cy="1325563"/>
          </a:xfrm>
        </p:spPr>
        <p:txBody>
          <a:bodyPr/>
          <a:lstStyle>
            <a:lvl1pPr algn="ctr">
              <a:defRPr>
                <a:solidFill>
                  <a:srgbClr val="002C5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497E0DA-3DF5-AD42-89BF-75E103A964B2}"/>
              </a:ext>
            </a:extLst>
          </p:cNvPr>
          <p:cNvSpPr>
            <a:spLocks noGrp="1"/>
          </p:cNvSpPr>
          <p:nvPr>
            <p:ph type="body" idx="1"/>
          </p:nvPr>
        </p:nvSpPr>
        <p:spPr>
          <a:xfrm>
            <a:off x="839789" y="1681163"/>
            <a:ext cx="5157787" cy="823912"/>
          </a:xfrm>
        </p:spPr>
        <p:txBody>
          <a:bodyPr anchor="b"/>
          <a:lstStyle>
            <a:lvl1pPr marL="0" indent="0">
              <a:buNone/>
              <a:defRPr sz="2400" b="1">
                <a:solidFill>
                  <a:srgbClr val="002C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859AF2-CB9A-5B4F-B6E7-92C7F9E2519F}"/>
              </a:ext>
            </a:extLst>
          </p:cNvPr>
          <p:cNvSpPr>
            <a:spLocks noGrp="1"/>
          </p:cNvSpPr>
          <p:nvPr>
            <p:ph sz="half" idx="2"/>
          </p:nvPr>
        </p:nvSpPr>
        <p:spPr>
          <a:xfrm>
            <a:off x="839789" y="2505076"/>
            <a:ext cx="5157787" cy="966360"/>
          </a:xfrm>
        </p:spPr>
        <p:txBody>
          <a:bodyPr/>
          <a:lstStyle>
            <a:lvl1pPr>
              <a:defRPr>
                <a:solidFill>
                  <a:srgbClr val="002C5A"/>
                </a:solidFill>
              </a:defRPr>
            </a:lvl1pPr>
            <a:lvl2pPr>
              <a:defRPr>
                <a:solidFill>
                  <a:srgbClr val="002C5A"/>
                </a:solidFill>
              </a:defRPr>
            </a:lvl2pPr>
            <a:lvl3pPr>
              <a:defRPr>
                <a:solidFill>
                  <a:srgbClr val="002C5A"/>
                </a:solidFill>
              </a:defRPr>
            </a:lvl3pPr>
            <a:lvl4pPr>
              <a:defRPr>
                <a:solidFill>
                  <a:srgbClr val="002C5A"/>
                </a:solidFill>
              </a:defRPr>
            </a:lvl4pPr>
            <a:lvl5pPr>
              <a:defRPr>
                <a:solidFill>
                  <a:srgbClr val="002C5A"/>
                </a:solidFill>
              </a:defRPr>
            </a:lvl5pPr>
          </a:lstStyle>
          <a:p>
            <a:pPr lvl="0"/>
            <a:r>
              <a:rPr lang="en-US" dirty="0"/>
              <a:t>Click to edit Master text styles</a:t>
            </a:r>
          </a:p>
          <a:p>
            <a:pPr lvl="1"/>
            <a:r>
              <a:rPr lang="en-US" dirty="0"/>
              <a:t>Second level</a:t>
            </a:r>
          </a:p>
        </p:txBody>
      </p:sp>
      <p:sp>
        <p:nvSpPr>
          <p:cNvPr id="6" name="Content Placeholder 5">
            <a:extLst>
              <a:ext uri="{FF2B5EF4-FFF2-40B4-BE49-F238E27FC236}">
                <a16:creationId xmlns:a16="http://schemas.microsoft.com/office/drawing/2014/main" id="{7B161CE9-5EF5-7D46-A464-B2A837DF12C2}"/>
              </a:ext>
            </a:extLst>
          </p:cNvPr>
          <p:cNvSpPr>
            <a:spLocks noGrp="1"/>
          </p:cNvSpPr>
          <p:nvPr>
            <p:ph sz="quarter" idx="4"/>
          </p:nvPr>
        </p:nvSpPr>
        <p:spPr>
          <a:xfrm>
            <a:off x="1516699" y="4391309"/>
            <a:ext cx="9838690" cy="1798353"/>
          </a:xfrm>
        </p:spPr>
        <p:txBody>
          <a:bodyPr/>
          <a:lstStyle>
            <a:lvl1pPr marL="0" indent="0" algn="ctr">
              <a:buNone/>
              <a:defRPr>
                <a:solidFill>
                  <a:srgbClr val="002C5A"/>
                </a:solidFill>
              </a:defRPr>
            </a:lvl1pPr>
            <a:lvl2pPr marL="457200" indent="0" algn="ctr">
              <a:buNone/>
              <a:defRPr>
                <a:solidFill>
                  <a:srgbClr val="002C5A"/>
                </a:solidFill>
              </a:defRPr>
            </a:lvl2pPr>
            <a:lvl3pPr marL="914400" indent="0" algn="ctr">
              <a:buNone/>
              <a:defRPr>
                <a:solidFill>
                  <a:srgbClr val="002C5A"/>
                </a:solidFill>
              </a:defRPr>
            </a:lvl3pPr>
            <a:lvl4pPr marL="1371600" indent="0" algn="ctr">
              <a:buNone/>
              <a:defRPr>
                <a:solidFill>
                  <a:srgbClr val="002C5A"/>
                </a:solidFill>
              </a:defRPr>
            </a:lvl4pPr>
            <a:lvl5pPr marL="1828800" indent="0" algn="ctr">
              <a:buNone/>
              <a:defRPr>
                <a:solidFill>
                  <a:srgbClr val="002C5A"/>
                </a:solidFill>
              </a:defRPr>
            </a:lvl5pPr>
          </a:lstStyle>
          <a:p>
            <a:pPr lvl="0"/>
            <a:r>
              <a:rPr lang="en-US" dirty="0"/>
              <a:t>Click to edit Master text styles</a:t>
            </a:r>
          </a:p>
        </p:txBody>
      </p:sp>
      <p:sp>
        <p:nvSpPr>
          <p:cNvPr id="7" name="Date Placeholder 6">
            <a:extLst>
              <a:ext uri="{FF2B5EF4-FFF2-40B4-BE49-F238E27FC236}">
                <a16:creationId xmlns:a16="http://schemas.microsoft.com/office/drawing/2014/main" id="{2E8791D8-F791-0243-B7CF-A12CB0768D1D}"/>
              </a:ext>
            </a:extLst>
          </p:cNvPr>
          <p:cNvSpPr>
            <a:spLocks noGrp="1"/>
          </p:cNvSpPr>
          <p:nvPr>
            <p:ph type="dt" sz="half" idx="10"/>
          </p:nvPr>
        </p:nvSpPr>
        <p:spPr/>
        <p:txBody>
          <a:bodyPr/>
          <a:lstStyle/>
          <a:p>
            <a:r>
              <a:rPr lang="en-US"/>
              <a:t>1/28/20</a:t>
            </a:r>
          </a:p>
        </p:txBody>
      </p:sp>
      <p:sp>
        <p:nvSpPr>
          <p:cNvPr id="8" name="Footer Placeholder 7">
            <a:extLst>
              <a:ext uri="{FF2B5EF4-FFF2-40B4-BE49-F238E27FC236}">
                <a16:creationId xmlns:a16="http://schemas.microsoft.com/office/drawing/2014/main" id="{D8314DD1-CFAA-BC4C-9565-AB5A89B4DE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69C54-6DAA-C94E-B100-688D2C615CB5}"/>
              </a:ext>
            </a:extLst>
          </p:cNvPr>
          <p:cNvSpPr>
            <a:spLocks noGrp="1"/>
          </p:cNvSpPr>
          <p:nvPr>
            <p:ph type="sldNum" sz="quarter" idx="12"/>
          </p:nvPr>
        </p:nvSpPr>
        <p:spPr/>
        <p:txBody>
          <a:bodyPr/>
          <a:lstStyle/>
          <a:p>
            <a:fld id="{9BBDD6B8-EA96-8E42-9357-66AD68723589}" type="slidenum">
              <a:rPr lang="en-US" smtClean="0"/>
              <a:t>‹#›</a:t>
            </a:fld>
            <a:endParaRPr lang="en-US"/>
          </a:p>
        </p:txBody>
      </p:sp>
      <p:sp>
        <p:nvSpPr>
          <p:cNvPr id="11" name="Picture Placeholder 10">
            <a:extLst>
              <a:ext uri="{FF2B5EF4-FFF2-40B4-BE49-F238E27FC236}">
                <a16:creationId xmlns:a16="http://schemas.microsoft.com/office/drawing/2014/main" id="{5AF17C85-C4BF-3751-5D05-D5CFE2CC7FAE}"/>
              </a:ext>
            </a:extLst>
          </p:cNvPr>
          <p:cNvSpPr>
            <a:spLocks noGrp="1"/>
          </p:cNvSpPr>
          <p:nvPr>
            <p:ph type="pic" sz="quarter" idx="13"/>
          </p:nvPr>
        </p:nvSpPr>
        <p:spPr>
          <a:xfrm>
            <a:off x="5997576" y="1690690"/>
            <a:ext cx="3000375" cy="2382837"/>
          </a:xfrm>
        </p:spPr>
        <p:txBody>
          <a:bodyPr/>
          <a:lstStyle>
            <a:lvl1pPr marL="0" indent="0">
              <a:buNone/>
              <a:defRPr/>
            </a:lvl1pPr>
          </a:lstStyle>
          <a:p>
            <a:endParaRPr lang="en-US" dirty="0"/>
          </a:p>
        </p:txBody>
      </p:sp>
    </p:spTree>
    <p:extLst>
      <p:ext uri="{BB962C8B-B14F-4D97-AF65-F5344CB8AC3E}">
        <p14:creationId xmlns:p14="http://schemas.microsoft.com/office/powerpoint/2010/main" val="11038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2563-7240-2548-B471-0B1D54DB3BA3}"/>
              </a:ext>
            </a:extLst>
          </p:cNvPr>
          <p:cNvSpPr>
            <a:spLocks noGrp="1"/>
          </p:cNvSpPr>
          <p:nvPr>
            <p:ph type="title"/>
          </p:nvPr>
        </p:nvSpPr>
        <p:spPr/>
        <p:txBody>
          <a:bodyPr/>
          <a:lstStyle>
            <a:lvl1pPr>
              <a:defRPr>
                <a:solidFill>
                  <a:srgbClr val="002C5A"/>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A742CB3-4923-DD47-9E2E-0EF6CE9C5DAF}"/>
              </a:ext>
            </a:extLst>
          </p:cNvPr>
          <p:cNvSpPr>
            <a:spLocks noGrp="1"/>
          </p:cNvSpPr>
          <p:nvPr>
            <p:ph type="dt" sz="half" idx="10"/>
          </p:nvPr>
        </p:nvSpPr>
        <p:spPr/>
        <p:txBody>
          <a:bodyPr/>
          <a:lstStyle/>
          <a:p>
            <a:r>
              <a:rPr lang="en-US"/>
              <a:t>1/28/20</a:t>
            </a:r>
          </a:p>
        </p:txBody>
      </p:sp>
      <p:sp>
        <p:nvSpPr>
          <p:cNvPr id="4" name="Footer Placeholder 3">
            <a:extLst>
              <a:ext uri="{FF2B5EF4-FFF2-40B4-BE49-F238E27FC236}">
                <a16:creationId xmlns:a16="http://schemas.microsoft.com/office/drawing/2014/main" id="{91128B55-A558-3F4C-AF73-B75137D3AC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ADB7A-0D60-C245-A543-DE77DF26AEB1}"/>
              </a:ext>
            </a:extLst>
          </p:cNvPr>
          <p:cNvSpPr>
            <a:spLocks noGrp="1"/>
          </p:cNvSpPr>
          <p:nvPr>
            <p:ph type="sldNum" sz="quarter" idx="12"/>
          </p:nvPr>
        </p:nvSpPr>
        <p:spPr/>
        <p:txBody>
          <a:bodyPr/>
          <a:lstStyle/>
          <a:p>
            <a:fld id="{9BBDD6B8-EA96-8E42-9357-66AD68723589}" type="slidenum">
              <a:rPr lang="en-US" smtClean="0"/>
              <a:t>‹#›</a:t>
            </a:fld>
            <a:endParaRPr lang="en-US"/>
          </a:p>
        </p:txBody>
      </p:sp>
    </p:spTree>
    <p:extLst>
      <p:ext uri="{BB962C8B-B14F-4D97-AF65-F5344CB8AC3E}">
        <p14:creationId xmlns:p14="http://schemas.microsoft.com/office/powerpoint/2010/main" val="3847626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D07795-8D25-3C48-A003-4074AFE48E7C}"/>
              </a:ext>
            </a:extLst>
          </p:cNvPr>
          <p:cNvSpPr>
            <a:spLocks noGrp="1"/>
          </p:cNvSpPr>
          <p:nvPr>
            <p:ph type="dt" sz="half" idx="10"/>
          </p:nvPr>
        </p:nvSpPr>
        <p:spPr/>
        <p:txBody>
          <a:bodyPr/>
          <a:lstStyle/>
          <a:p>
            <a:r>
              <a:rPr lang="en-US"/>
              <a:t>1/28/20</a:t>
            </a:r>
          </a:p>
        </p:txBody>
      </p:sp>
      <p:sp>
        <p:nvSpPr>
          <p:cNvPr id="3" name="Footer Placeholder 2">
            <a:extLst>
              <a:ext uri="{FF2B5EF4-FFF2-40B4-BE49-F238E27FC236}">
                <a16:creationId xmlns:a16="http://schemas.microsoft.com/office/drawing/2014/main" id="{A2597A8D-47C0-A84E-8718-55C6A3B18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9DA886-5087-F247-B5A2-1D064BC5BBC3}"/>
              </a:ext>
            </a:extLst>
          </p:cNvPr>
          <p:cNvSpPr>
            <a:spLocks noGrp="1"/>
          </p:cNvSpPr>
          <p:nvPr>
            <p:ph type="sldNum" sz="quarter" idx="12"/>
          </p:nvPr>
        </p:nvSpPr>
        <p:spPr/>
        <p:txBody>
          <a:bodyPr/>
          <a:lstStyle/>
          <a:p>
            <a:fld id="{9BBDD6B8-EA96-8E42-9357-66AD68723589}" type="slidenum">
              <a:rPr lang="en-US" smtClean="0"/>
              <a:t>‹#›</a:t>
            </a:fld>
            <a:endParaRPr lang="en-US"/>
          </a:p>
        </p:txBody>
      </p:sp>
    </p:spTree>
    <p:extLst>
      <p:ext uri="{BB962C8B-B14F-4D97-AF65-F5344CB8AC3E}">
        <p14:creationId xmlns:p14="http://schemas.microsoft.com/office/powerpoint/2010/main" val="204534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5B31-DD3E-4D41-B369-48EB2902E0D2}"/>
              </a:ext>
            </a:extLst>
          </p:cNvPr>
          <p:cNvSpPr>
            <a:spLocks noGrp="1"/>
          </p:cNvSpPr>
          <p:nvPr>
            <p:ph type="title"/>
          </p:nvPr>
        </p:nvSpPr>
        <p:spPr>
          <a:xfrm>
            <a:off x="839788" y="457200"/>
            <a:ext cx="3932237" cy="1600200"/>
          </a:xfrm>
        </p:spPr>
        <p:txBody>
          <a:bodyPr anchor="b"/>
          <a:lstStyle>
            <a:lvl1pPr>
              <a:defRPr sz="3200">
                <a:solidFill>
                  <a:srgbClr val="002C5A"/>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73D7918-93C4-8E4E-A37B-C0602E9ADFBA}"/>
              </a:ext>
            </a:extLst>
          </p:cNvPr>
          <p:cNvSpPr>
            <a:spLocks noGrp="1"/>
          </p:cNvSpPr>
          <p:nvPr>
            <p:ph idx="1"/>
          </p:nvPr>
        </p:nvSpPr>
        <p:spPr>
          <a:xfrm>
            <a:off x="5183188" y="987427"/>
            <a:ext cx="6172200" cy="4873625"/>
          </a:xfrm>
        </p:spPr>
        <p:txBody>
          <a:bodyPr/>
          <a:lstStyle>
            <a:lvl1pPr>
              <a:defRPr sz="3200">
                <a:solidFill>
                  <a:srgbClr val="002C5A"/>
                </a:solidFill>
              </a:defRPr>
            </a:lvl1pPr>
            <a:lvl2pPr>
              <a:defRPr sz="2800">
                <a:solidFill>
                  <a:srgbClr val="002C5A"/>
                </a:solidFill>
              </a:defRPr>
            </a:lvl2pPr>
            <a:lvl3pPr>
              <a:defRPr sz="2400">
                <a:solidFill>
                  <a:srgbClr val="002C5A"/>
                </a:solidFill>
              </a:defRPr>
            </a:lvl3pPr>
            <a:lvl4pPr>
              <a:defRPr sz="2000">
                <a:solidFill>
                  <a:srgbClr val="002C5A"/>
                </a:solidFill>
              </a:defRPr>
            </a:lvl4pPr>
            <a:lvl5pPr>
              <a:defRPr sz="2000">
                <a:solidFill>
                  <a:srgbClr val="002C5A"/>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88F6F2-FBA1-A24A-9D61-FA5E4A2AFEB1}"/>
              </a:ext>
            </a:extLst>
          </p:cNvPr>
          <p:cNvSpPr>
            <a:spLocks noGrp="1"/>
          </p:cNvSpPr>
          <p:nvPr>
            <p:ph type="body" sz="half" idx="2"/>
          </p:nvPr>
        </p:nvSpPr>
        <p:spPr>
          <a:xfrm>
            <a:off x="839788" y="2057400"/>
            <a:ext cx="3932237" cy="3811588"/>
          </a:xfrm>
        </p:spPr>
        <p:txBody>
          <a:bodyPr/>
          <a:lstStyle>
            <a:lvl1pPr marL="0" indent="0">
              <a:buNone/>
              <a:defRPr sz="1600">
                <a:solidFill>
                  <a:srgbClr val="002C5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DEE7D-0B1F-4948-ADFC-D086D4ACC8BD}"/>
              </a:ext>
            </a:extLst>
          </p:cNvPr>
          <p:cNvSpPr>
            <a:spLocks noGrp="1"/>
          </p:cNvSpPr>
          <p:nvPr>
            <p:ph type="dt" sz="half" idx="10"/>
          </p:nvPr>
        </p:nvSpPr>
        <p:spPr/>
        <p:txBody>
          <a:bodyPr/>
          <a:lstStyle/>
          <a:p>
            <a:r>
              <a:rPr lang="en-US"/>
              <a:t>1/28/20</a:t>
            </a:r>
          </a:p>
        </p:txBody>
      </p:sp>
      <p:sp>
        <p:nvSpPr>
          <p:cNvPr id="6" name="Footer Placeholder 5">
            <a:extLst>
              <a:ext uri="{FF2B5EF4-FFF2-40B4-BE49-F238E27FC236}">
                <a16:creationId xmlns:a16="http://schemas.microsoft.com/office/drawing/2014/main" id="{06688259-E0A4-FE49-85ED-0D0624D09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5BEC14-086B-9F4E-A13B-4BB4B7792315}"/>
              </a:ext>
            </a:extLst>
          </p:cNvPr>
          <p:cNvSpPr>
            <a:spLocks noGrp="1"/>
          </p:cNvSpPr>
          <p:nvPr>
            <p:ph type="sldNum" sz="quarter" idx="12"/>
          </p:nvPr>
        </p:nvSpPr>
        <p:spPr/>
        <p:txBody>
          <a:bodyPr/>
          <a:lstStyle/>
          <a:p>
            <a:fld id="{9BBDD6B8-EA96-8E42-9357-66AD68723589}" type="slidenum">
              <a:rPr lang="en-US" smtClean="0"/>
              <a:t>‹#›</a:t>
            </a:fld>
            <a:endParaRPr lang="en-US"/>
          </a:p>
        </p:txBody>
      </p:sp>
    </p:spTree>
    <p:extLst>
      <p:ext uri="{BB962C8B-B14F-4D97-AF65-F5344CB8AC3E}">
        <p14:creationId xmlns:p14="http://schemas.microsoft.com/office/powerpoint/2010/main" val="52925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53F1BF-91BE-B04C-AB06-16D893D878BD}"/>
              </a:ext>
            </a:extLst>
          </p:cNvPr>
          <p:cNvSpPr>
            <a:spLocks noGrp="1"/>
          </p:cNvSpPr>
          <p:nvPr>
            <p:ph type="title"/>
          </p:nvPr>
        </p:nvSpPr>
        <p:spPr>
          <a:xfrm>
            <a:off x="838200" y="365127"/>
            <a:ext cx="10515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C6B307-8F97-FC49-9ABB-8688C185545F}"/>
              </a:ext>
            </a:extLst>
          </p:cNvPr>
          <p:cNvSpPr>
            <a:spLocks noGrp="1"/>
          </p:cNvSpPr>
          <p:nvPr>
            <p:ph type="body" idx="1"/>
          </p:nvPr>
        </p:nvSpPr>
        <p:spPr>
          <a:xfrm>
            <a:off x="838200" y="1600200"/>
            <a:ext cx="10515600" cy="40732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1E22BFF-E50F-424D-8863-579245676FB9}"/>
              </a:ext>
            </a:extLst>
          </p:cNvPr>
          <p:cNvSpPr>
            <a:spLocks noGrp="1"/>
          </p:cNvSpPr>
          <p:nvPr>
            <p:ph type="dt" sz="half" idx="2"/>
          </p:nvPr>
        </p:nvSpPr>
        <p:spPr>
          <a:xfrm>
            <a:off x="1381990" y="6356352"/>
            <a:ext cx="219940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1/28/20</a:t>
            </a:r>
          </a:p>
        </p:txBody>
      </p:sp>
      <p:sp>
        <p:nvSpPr>
          <p:cNvPr id="5" name="Footer Placeholder 4">
            <a:extLst>
              <a:ext uri="{FF2B5EF4-FFF2-40B4-BE49-F238E27FC236}">
                <a16:creationId xmlns:a16="http://schemas.microsoft.com/office/drawing/2014/main" id="{4B20A8DA-D394-6042-8265-3A2FC6BE0EE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A47706-7DC2-E046-8C3F-1930C9BF5CA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D6B8-EA96-8E42-9357-66AD68723589}" type="slidenum">
              <a:rPr lang="en-US" smtClean="0"/>
              <a:t>‹#›</a:t>
            </a:fld>
            <a:endParaRPr lang="en-US"/>
          </a:p>
        </p:txBody>
      </p:sp>
    </p:spTree>
    <p:extLst>
      <p:ext uri="{BB962C8B-B14F-4D97-AF65-F5344CB8AC3E}">
        <p14:creationId xmlns:p14="http://schemas.microsoft.com/office/powerpoint/2010/main" val="3760322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0" r:id="rId6"/>
    <p:sldLayoutId id="2147483666" r:id="rId7"/>
    <p:sldLayoutId id="2147483667" r:id="rId8"/>
    <p:sldLayoutId id="2147483668" r:id="rId9"/>
    <p:sldLayoutId id="2147483669"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5.jpe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9.pn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hyperlink" Target="http://www.acoem.org/" TargetMode="External"/><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28.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hyperlink" Target="mailto:custinfo@acoem.org" TargetMode="External"/><Relationship Id="rId9" Type="http://schemas.openxmlformats.org/officeDocument/2006/relationships/image" Target="../media/image51.png"/><Relationship Id="rId14" Type="http://schemas.openxmlformats.org/officeDocument/2006/relationships/image" Target="../media/image56.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D8B7-7F88-405B-B9E1-F898F227A214}"/>
              </a:ext>
            </a:extLst>
          </p:cNvPr>
          <p:cNvSpPr>
            <a:spLocks noGrp="1"/>
          </p:cNvSpPr>
          <p:nvPr>
            <p:ph type="ctrTitle"/>
          </p:nvPr>
        </p:nvSpPr>
        <p:spPr>
          <a:xfrm>
            <a:off x="358957" y="2853691"/>
            <a:ext cx="5876925" cy="1150618"/>
          </a:xfrm>
        </p:spPr>
        <p:txBody>
          <a:bodyPr>
            <a:noAutofit/>
          </a:bodyPr>
          <a:lstStyle/>
          <a:p>
            <a:r>
              <a:rPr lang="en-US" sz="4000" b="1" dirty="0">
                <a:solidFill>
                  <a:schemeClr val="tx1"/>
                </a:solidFill>
              </a:rPr>
              <a:t>Introduction to </a:t>
            </a:r>
            <a:br>
              <a:rPr lang="en-US" sz="4000" b="1" dirty="0">
                <a:solidFill>
                  <a:schemeClr val="tx1"/>
                </a:solidFill>
              </a:rPr>
            </a:br>
            <a:r>
              <a:rPr lang="en-US" sz="4000" b="1" dirty="0">
                <a:solidFill>
                  <a:schemeClr val="tx1"/>
                </a:solidFill>
              </a:rPr>
              <a:t>Occupational and Environmental</a:t>
            </a:r>
            <a:br>
              <a:rPr lang="en-US" sz="4000" b="1" dirty="0">
                <a:solidFill>
                  <a:schemeClr val="tx1"/>
                </a:solidFill>
              </a:rPr>
            </a:br>
            <a:r>
              <a:rPr lang="en-US" sz="4000" b="1" dirty="0">
                <a:solidFill>
                  <a:schemeClr val="tx1"/>
                </a:solidFill>
              </a:rPr>
              <a:t>Medicine (OEM</a:t>
            </a:r>
            <a:r>
              <a:rPr lang="en-US" sz="4400" b="1" dirty="0">
                <a:solidFill>
                  <a:schemeClr val="tx1"/>
                </a:solidFill>
              </a:rPr>
              <a:t>)</a:t>
            </a:r>
            <a:endParaRPr lang="en-US" sz="4000" dirty="0"/>
          </a:p>
        </p:txBody>
      </p:sp>
      <p:sp>
        <p:nvSpPr>
          <p:cNvPr id="3" name="Subtitle 2">
            <a:extLst>
              <a:ext uri="{FF2B5EF4-FFF2-40B4-BE49-F238E27FC236}">
                <a16:creationId xmlns:a16="http://schemas.microsoft.com/office/drawing/2014/main" id="{C252715A-3A4D-4762-A47D-FAF1AE7A8568}"/>
              </a:ext>
            </a:extLst>
          </p:cNvPr>
          <p:cNvSpPr>
            <a:spLocks noGrp="1"/>
          </p:cNvSpPr>
          <p:nvPr>
            <p:ph type="subTitle" idx="1"/>
          </p:nvPr>
        </p:nvSpPr>
        <p:spPr>
          <a:xfrm>
            <a:off x="5061857" y="5165052"/>
            <a:ext cx="2068286" cy="301533"/>
          </a:xfrm>
        </p:spPr>
        <p:txBody>
          <a:bodyPr>
            <a:normAutofit fontScale="85000" lnSpcReduction="20000"/>
          </a:bodyPr>
          <a:lstStyle/>
          <a:p>
            <a:r>
              <a:rPr lang="en-US" sz="2000" i="1" dirty="0"/>
              <a:t>Sponsored by:</a:t>
            </a:r>
          </a:p>
        </p:txBody>
      </p:sp>
      <p:pic>
        <p:nvPicPr>
          <p:cNvPr id="6" name="Picture 5" descr="Graphical user interface&#10;&#10;Description automatically generated">
            <a:extLst>
              <a:ext uri="{FF2B5EF4-FFF2-40B4-BE49-F238E27FC236}">
                <a16:creationId xmlns:a16="http://schemas.microsoft.com/office/drawing/2014/main" id="{E59AFF61-CEA1-4C93-E810-FA797AD9F70F}"/>
              </a:ext>
            </a:extLst>
          </p:cNvPr>
          <p:cNvPicPr>
            <a:picLocks noChangeAspect="1"/>
          </p:cNvPicPr>
          <p:nvPr/>
        </p:nvPicPr>
        <p:blipFill>
          <a:blip r:embed="rId3"/>
          <a:stretch>
            <a:fillRect/>
          </a:stretch>
        </p:blipFill>
        <p:spPr>
          <a:xfrm>
            <a:off x="4021451" y="4969110"/>
            <a:ext cx="3996693" cy="2098264"/>
          </a:xfrm>
          <a:prstGeom prst="rect">
            <a:avLst/>
          </a:prstGeom>
        </p:spPr>
      </p:pic>
      <p:sp>
        <p:nvSpPr>
          <p:cNvPr id="7" name="Subtitle 2">
            <a:extLst>
              <a:ext uri="{FF2B5EF4-FFF2-40B4-BE49-F238E27FC236}">
                <a16:creationId xmlns:a16="http://schemas.microsoft.com/office/drawing/2014/main" id="{F363096E-023F-10D0-919E-B6F89B8EC632}"/>
              </a:ext>
            </a:extLst>
          </p:cNvPr>
          <p:cNvSpPr txBox="1">
            <a:spLocks/>
          </p:cNvSpPr>
          <p:nvPr/>
        </p:nvSpPr>
        <p:spPr>
          <a:xfrm>
            <a:off x="8094346" y="2528751"/>
            <a:ext cx="1665515" cy="30153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CCCCCC"/>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a:solidFill>
                  <a:schemeClr val="tx1"/>
                </a:solidFill>
              </a:rPr>
              <a:t>Presented by:</a:t>
            </a:r>
          </a:p>
        </p:txBody>
      </p:sp>
    </p:spTree>
    <p:extLst>
      <p:ext uri="{BB962C8B-B14F-4D97-AF65-F5344CB8AC3E}">
        <p14:creationId xmlns:p14="http://schemas.microsoft.com/office/powerpoint/2010/main" val="144146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a:xfrm>
            <a:off x="838200" y="203190"/>
            <a:ext cx="10515600" cy="1143000"/>
          </a:xfrm>
        </p:spPr>
        <p:txBody>
          <a:bodyPr>
            <a:normAutofit/>
          </a:bodyPr>
          <a:lstStyle/>
          <a:p>
            <a:pPr algn="ctr"/>
            <a:r>
              <a:rPr lang="en-US" b="1" dirty="0">
                <a:solidFill>
                  <a:schemeClr val="tx1"/>
                </a:solidFill>
              </a:rPr>
              <a:t>Academic Occupational Medicine</a:t>
            </a:r>
          </a:p>
        </p:txBody>
      </p:sp>
      <p:pic>
        <p:nvPicPr>
          <p:cNvPr id="3078" name="Picture 6" descr="http://beta.llusmaa.org/wp-content/uploads/2019/08/Akbar-Sharip-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30" r="23368"/>
          <a:stretch/>
        </p:blipFill>
        <p:spPr bwMode="auto">
          <a:xfrm>
            <a:off x="4664764" y="1276958"/>
            <a:ext cx="2862471" cy="27157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5173" y="1965496"/>
            <a:ext cx="3910533" cy="1261884"/>
          </a:xfrm>
          <a:prstGeom prst="rect">
            <a:avLst/>
          </a:prstGeom>
          <a:noFill/>
        </p:spPr>
        <p:txBody>
          <a:bodyPr wrap="square" rtlCol="0">
            <a:spAutoFit/>
          </a:bodyPr>
          <a:lstStyle/>
          <a:p>
            <a:r>
              <a:rPr lang="en-US" sz="2800" b="1" dirty="0"/>
              <a:t>Dr. Akbar Sharip </a:t>
            </a:r>
            <a:r>
              <a:rPr lang="en-US" sz="2000" b="1" dirty="0"/>
              <a:t>MD, MPH</a:t>
            </a:r>
            <a:endParaRPr lang="en-US" sz="1600" dirty="0"/>
          </a:p>
          <a:p>
            <a:pPr marL="285750" lvl="2" indent="-285750">
              <a:buFontTx/>
              <a:buChar char="-"/>
            </a:pPr>
            <a:r>
              <a:rPr lang="en-US" sz="1600" dirty="0"/>
              <a:t>Loma Linda University</a:t>
            </a:r>
          </a:p>
          <a:p>
            <a:pPr marL="285750" lvl="2" indent="-285750">
              <a:buFontTx/>
              <a:buChar char="-"/>
            </a:pPr>
            <a:r>
              <a:rPr lang="en-US" sz="1600" dirty="0"/>
              <a:t>OEM Residency Program Director</a:t>
            </a:r>
          </a:p>
          <a:p>
            <a:pPr marL="285750" lvl="2" indent="-285750">
              <a:buFontTx/>
              <a:buChar char="-"/>
            </a:pPr>
            <a:r>
              <a:rPr lang="en-US" sz="1600" dirty="0"/>
              <a:t>Associate Professor</a:t>
            </a:r>
          </a:p>
        </p:txBody>
      </p:sp>
      <p:pic>
        <p:nvPicPr>
          <p:cNvPr id="1034" name="Picture 10" descr="Pin on Jobs">
            <a:extLst>
              <a:ext uri="{FF2B5EF4-FFF2-40B4-BE49-F238E27FC236}">
                <a16:creationId xmlns:a16="http://schemas.microsoft.com/office/drawing/2014/main" id="{A3939DFA-71E0-4860-8C48-C88C64829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4519" y="1976179"/>
            <a:ext cx="2388406" cy="13173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C2940B-79C3-004C-9713-D1182EE8FD1C}"/>
              </a:ext>
            </a:extLst>
          </p:cNvPr>
          <p:cNvSpPr txBox="1"/>
          <p:nvPr/>
        </p:nvSpPr>
        <p:spPr>
          <a:xfrm>
            <a:off x="1089660" y="4089336"/>
            <a:ext cx="10012680" cy="1292662"/>
          </a:xfrm>
          <a:prstGeom prst="rect">
            <a:avLst/>
          </a:prstGeom>
          <a:noFill/>
        </p:spPr>
        <p:txBody>
          <a:bodyPr wrap="square">
            <a:spAutoFit/>
          </a:bodyPr>
          <a:lstStyle/>
          <a:p>
            <a:pPr algn="l"/>
            <a:r>
              <a:rPr lang="en-US" sz="2400" b="0" i="1" u="none" strike="noStrike" dirty="0">
                <a:solidFill>
                  <a:srgbClr val="000000"/>
                </a:solidFill>
                <a:effectLst/>
                <a:latin typeface="Arial" panose="020B0604020202020204" pitchFamily="34" charset="0"/>
                <a:cs typeface="Arial" panose="020B0604020202020204" pitchFamily="34" charset="0"/>
              </a:rPr>
              <a:t>‘I chose the field of occupational medicine</a:t>
            </a:r>
            <a:r>
              <a:rPr lang="en-US" b="0" i="1" u="none" strike="noStrike" dirty="0">
                <a:solidFill>
                  <a:srgbClr val="000000"/>
                </a:solidFill>
                <a:effectLst/>
                <a:latin typeface="Arial" panose="020B0604020202020204" pitchFamily="34" charset="0"/>
                <a:cs typeface="Arial" panose="020B0604020202020204" pitchFamily="34" charset="0"/>
              </a:rPr>
              <a:t> because I enjoy the ability to treat a wide variety of occupational injuries and be able to protect and promote the health and well-being of workers by training high-quality occupational and environmental medicine residents, and providing preventive services, clinical care, and research.’</a:t>
            </a:r>
          </a:p>
        </p:txBody>
      </p:sp>
      <p:pic>
        <p:nvPicPr>
          <p:cNvPr id="4" name="Picture 3" descr="Graphical user interface&#10;&#10;Description automatically generated">
            <a:extLst>
              <a:ext uri="{FF2B5EF4-FFF2-40B4-BE49-F238E27FC236}">
                <a16:creationId xmlns:a16="http://schemas.microsoft.com/office/drawing/2014/main" id="{F2B6A3AE-1284-B94B-1BD4-6EB1667F01C0}"/>
              </a:ext>
            </a:extLst>
          </p:cNvPr>
          <p:cNvPicPr>
            <a:picLocks noChangeAspect="1"/>
          </p:cNvPicPr>
          <p:nvPr/>
        </p:nvPicPr>
        <p:blipFill>
          <a:blip r:embed="rId5"/>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1435494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B62F0D8-2A66-4515-8899-181AE905C01E}"/>
              </a:ext>
            </a:extLst>
          </p:cNvPr>
          <p:cNvSpPr>
            <a:spLocks noGrp="1"/>
          </p:cNvSpPr>
          <p:nvPr>
            <p:ph type="title"/>
          </p:nvPr>
        </p:nvSpPr>
        <p:spPr/>
        <p:txBody>
          <a:bodyPr/>
          <a:lstStyle/>
          <a:p>
            <a:pPr algn="ctr"/>
            <a:r>
              <a:rPr lang="en-US" b="1" dirty="0">
                <a:solidFill>
                  <a:schemeClr val="tx1"/>
                </a:solidFill>
              </a:rPr>
              <a:t>Federal and Military Occupational Medicine</a:t>
            </a:r>
          </a:p>
        </p:txBody>
      </p:sp>
      <p:pic>
        <p:nvPicPr>
          <p:cNvPr id="12" name="Picture 11">
            <a:extLst>
              <a:ext uri="{FF2B5EF4-FFF2-40B4-BE49-F238E27FC236}">
                <a16:creationId xmlns:a16="http://schemas.microsoft.com/office/drawing/2014/main" id="{8455D280-7E03-4893-9282-43BCAA3405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59" t="10730" r="8253" b="35078"/>
          <a:stretch/>
        </p:blipFill>
        <p:spPr>
          <a:xfrm>
            <a:off x="5022760" y="1316162"/>
            <a:ext cx="2439591" cy="2679869"/>
          </a:xfrm>
          <a:prstGeom prst="rect">
            <a:avLst/>
          </a:prstGeom>
          <a:effectLst>
            <a:softEdge rad="127000"/>
          </a:effectLst>
        </p:spPr>
      </p:pic>
      <p:pic>
        <p:nvPicPr>
          <p:cNvPr id="2050" name="Picture 2" descr="NIOSH CENTER FOR MOTOR VEHICLE SAFETY STRATEGIC PLAN, 2020–2029 – IHMM">
            <a:extLst>
              <a:ext uri="{FF2B5EF4-FFF2-40B4-BE49-F238E27FC236}">
                <a16:creationId xmlns:a16="http://schemas.microsoft.com/office/drawing/2014/main" id="{03C1D0D5-7C0E-449D-8771-A6C1CD3BE4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407" b="23555"/>
          <a:stretch/>
        </p:blipFill>
        <p:spPr bwMode="auto">
          <a:xfrm>
            <a:off x="7904925" y="2182339"/>
            <a:ext cx="2626255" cy="94751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2CE3B74-51B1-0B4B-B735-5A9FF634ABB9}"/>
              </a:ext>
            </a:extLst>
          </p:cNvPr>
          <p:cNvSpPr txBox="1"/>
          <p:nvPr/>
        </p:nvSpPr>
        <p:spPr>
          <a:xfrm>
            <a:off x="663262" y="1778932"/>
            <a:ext cx="4430333" cy="1754326"/>
          </a:xfrm>
          <a:prstGeom prst="rect">
            <a:avLst/>
          </a:prstGeom>
          <a:noFill/>
        </p:spPr>
        <p:txBody>
          <a:bodyPr wrap="square" rtlCol="0">
            <a:spAutoFit/>
          </a:bodyPr>
          <a:lstStyle/>
          <a:p>
            <a:r>
              <a:rPr lang="en-US" sz="2800" b="1" dirty="0"/>
              <a:t>Dr. Reed Grimes </a:t>
            </a:r>
            <a:r>
              <a:rPr lang="en-US" sz="2000" b="1" dirty="0"/>
              <a:t>MD, MPH</a:t>
            </a:r>
            <a:endParaRPr lang="en-US" sz="1600" dirty="0"/>
          </a:p>
          <a:p>
            <a:r>
              <a:rPr lang="en-US" sz="1600" dirty="0"/>
              <a:t>-Health Hazard Evaluation Program, National Institute for Occupational Safety &amp; Health</a:t>
            </a:r>
          </a:p>
          <a:p>
            <a:r>
              <a:rPr lang="en-US" sz="1600" dirty="0"/>
              <a:t>-United States Public Health Service Officer</a:t>
            </a:r>
          </a:p>
          <a:p>
            <a:r>
              <a:rPr lang="en-US" sz="1600" dirty="0"/>
              <a:t>-Dual-board certified (Occupational Medicine, Public Health &amp; General Preventive Medicine)</a:t>
            </a:r>
          </a:p>
        </p:txBody>
      </p:sp>
      <p:sp>
        <p:nvSpPr>
          <p:cNvPr id="15" name="TextBox 14">
            <a:extLst>
              <a:ext uri="{FF2B5EF4-FFF2-40B4-BE49-F238E27FC236}">
                <a16:creationId xmlns:a16="http://schemas.microsoft.com/office/drawing/2014/main" id="{8576AEBA-0E27-5B44-9F07-5BA0B4B7C60F}"/>
              </a:ext>
            </a:extLst>
          </p:cNvPr>
          <p:cNvSpPr txBox="1"/>
          <p:nvPr/>
        </p:nvSpPr>
        <p:spPr>
          <a:xfrm>
            <a:off x="1089660" y="4032186"/>
            <a:ext cx="10012680" cy="1569660"/>
          </a:xfrm>
          <a:prstGeom prst="rect">
            <a:avLst/>
          </a:prstGeom>
          <a:noFill/>
        </p:spPr>
        <p:txBody>
          <a:bodyPr wrap="square">
            <a:spAutoFit/>
          </a:bodyPr>
          <a:lstStyle/>
          <a:p>
            <a:r>
              <a:rPr lang="en-US" sz="2400" i="1" dirty="0">
                <a:solidFill>
                  <a:schemeClr val="bg2">
                    <a:lumMod val="10000"/>
                  </a:schemeClr>
                </a:solidFill>
                <a:latin typeface="Arial" panose="020B0604020202020204" pitchFamily="34" charset="0"/>
              </a:rPr>
              <a:t>‘As a member of the Health Hazard Evaluation program</a:t>
            </a:r>
            <a:r>
              <a:rPr lang="en-US" i="1" dirty="0">
                <a:solidFill>
                  <a:schemeClr val="bg2">
                    <a:lumMod val="10000"/>
                  </a:schemeClr>
                </a:solidFill>
                <a:latin typeface="Arial" panose="020B0604020202020204" pitchFamily="34" charset="0"/>
              </a:rPr>
              <a:t>, we conduct evaluations of health hazards in the workplace, and determine if workers may be experiencing work-related health effects or conditions. In addition, officers in the HHE program are often called upon to respond to natural, human-induced, or complex disasters, both domestically and globally.’</a:t>
            </a:r>
            <a:endParaRPr lang="en-US" dirty="0">
              <a:solidFill>
                <a:schemeClr val="bg2">
                  <a:lumMod val="10000"/>
                </a:schemeClr>
              </a:solidFill>
            </a:endParaRPr>
          </a:p>
        </p:txBody>
      </p:sp>
      <p:pic>
        <p:nvPicPr>
          <p:cNvPr id="3" name="Picture 2" descr="Graphical user interface&#10;&#10;Description automatically generated">
            <a:extLst>
              <a:ext uri="{FF2B5EF4-FFF2-40B4-BE49-F238E27FC236}">
                <a16:creationId xmlns:a16="http://schemas.microsoft.com/office/drawing/2014/main" id="{ECF61790-7196-BDF6-8B14-DBA5C6CA8410}"/>
              </a:ext>
            </a:extLst>
          </p:cNvPr>
          <p:cNvPicPr>
            <a:picLocks noChangeAspect="1"/>
          </p:cNvPicPr>
          <p:nvPr/>
        </p:nvPicPr>
        <p:blipFill>
          <a:blip r:embed="rId5"/>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402565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876986-C03F-4FCE-BF48-21AA5E8E5821}"/>
              </a:ext>
            </a:extLst>
          </p:cNvPr>
          <p:cNvSpPr txBox="1">
            <a:spLocks/>
          </p:cNvSpPr>
          <p:nvPr/>
        </p:nvSpPr>
        <p:spPr>
          <a:xfrm>
            <a:off x="838200" y="1702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Corporate Occupational Medicine</a:t>
            </a:r>
          </a:p>
        </p:txBody>
      </p:sp>
      <p:pic>
        <p:nvPicPr>
          <p:cNvPr id="11" name="Picture 2" descr="Disney's Chief Medical Officer, Dr. Pam Hymel Honored with Bill Whitmer  Leadership Award">
            <a:extLst>
              <a:ext uri="{FF2B5EF4-FFF2-40B4-BE49-F238E27FC236}">
                <a16:creationId xmlns:a16="http://schemas.microsoft.com/office/drawing/2014/main" id="{0365E71D-1815-4327-8CF2-55D4F5DBA54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95" r="3105" b="22038"/>
          <a:stretch/>
        </p:blipFill>
        <p:spPr bwMode="auto">
          <a:xfrm>
            <a:off x="4862714" y="1218825"/>
            <a:ext cx="2466572" cy="26018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34FD548-F0FC-4D33-9876-46F1B5EF9A71}"/>
              </a:ext>
            </a:extLst>
          </p:cNvPr>
          <p:cNvPicPr>
            <a:picLocks noChangeAspect="1"/>
          </p:cNvPicPr>
          <p:nvPr/>
        </p:nvPicPr>
        <p:blipFill>
          <a:blip r:embed="rId4"/>
          <a:stretch>
            <a:fillRect/>
          </a:stretch>
        </p:blipFill>
        <p:spPr>
          <a:xfrm>
            <a:off x="8222172" y="1790339"/>
            <a:ext cx="2329677" cy="1550294"/>
          </a:xfrm>
          <a:prstGeom prst="rect">
            <a:avLst/>
          </a:prstGeom>
          <a:effectLst>
            <a:softEdge rad="127000"/>
          </a:effectLst>
        </p:spPr>
      </p:pic>
      <p:sp>
        <p:nvSpPr>
          <p:cNvPr id="7" name="TextBox 6">
            <a:extLst>
              <a:ext uri="{FF2B5EF4-FFF2-40B4-BE49-F238E27FC236}">
                <a16:creationId xmlns:a16="http://schemas.microsoft.com/office/drawing/2014/main" id="{6C307E2A-8883-3D45-95CD-B388F07D372F}"/>
              </a:ext>
            </a:extLst>
          </p:cNvPr>
          <p:cNvSpPr txBox="1"/>
          <p:nvPr/>
        </p:nvSpPr>
        <p:spPr>
          <a:xfrm>
            <a:off x="669857" y="1850791"/>
            <a:ext cx="4024492" cy="1754326"/>
          </a:xfrm>
          <a:prstGeom prst="rect">
            <a:avLst/>
          </a:prstGeom>
          <a:noFill/>
        </p:spPr>
        <p:txBody>
          <a:bodyPr wrap="square" rtlCol="0">
            <a:spAutoFit/>
          </a:bodyPr>
          <a:lstStyle/>
          <a:p>
            <a:r>
              <a:rPr lang="en-US" sz="2800" b="1" dirty="0"/>
              <a:t>Dr. Pamela Hymel </a:t>
            </a:r>
            <a:r>
              <a:rPr lang="en-US" sz="2000" b="1" dirty="0"/>
              <a:t>MD, MPH</a:t>
            </a:r>
            <a:endParaRPr lang="en-US" sz="1600" b="1" dirty="0"/>
          </a:p>
          <a:p>
            <a:r>
              <a:rPr lang="en-US" sz="1600" b="1" dirty="0"/>
              <a:t>-</a:t>
            </a:r>
            <a:r>
              <a:rPr lang="en-US" sz="1600" dirty="0"/>
              <a:t>Chief Medical Officer, Walt Disney Parks and Resorts</a:t>
            </a:r>
          </a:p>
          <a:p>
            <a:pPr marL="0" lvl="2"/>
            <a:r>
              <a:rPr lang="en-US" sz="1600" dirty="0"/>
              <a:t>-Past President of ACOEM (2009-2010)</a:t>
            </a:r>
          </a:p>
          <a:p>
            <a:pPr marL="0" lvl="2"/>
            <a:r>
              <a:rPr lang="en-US" sz="1600" dirty="0"/>
              <a:t>-Dual-board certified (Occupational Medicine, Internal Medicine)</a:t>
            </a:r>
          </a:p>
        </p:txBody>
      </p:sp>
      <p:sp>
        <p:nvSpPr>
          <p:cNvPr id="8" name="TextBox 7">
            <a:extLst>
              <a:ext uri="{FF2B5EF4-FFF2-40B4-BE49-F238E27FC236}">
                <a16:creationId xmlns:a16="http://schemas.microsoft.com/office/drawing/2014/main" id="{774043CC-70C9-AF4B-979C-E3791A3C750E}"/>
              </a:ext>
            </a:extLst>
          </p:cNvPr>
          <p:cNvSpPr txBox="1"/>
          <p:nvPr/>
        </p:nvSpPr>
        <p:spPr>
          <a:xfrm>
            <a:off x="1089660" y="4195482"/>
            <a:ext cx="10012680" cy="1569660"/>
          </a:xfrm>
          <a:prstGeom prst="rect">
            <a:avLst/>
          </a:prstGeom>
          <a:noFill/>
        </p:spPr>
        <p:txBody>
          <a:bodyPr wrap="square">
            <a:spAutoFit/>
          </a:bodyPr>
          <a:lstStyle/>
          <a:p>
            <a:r>
              <a:rPr lang="en-US" sz="2400" i="1" dirty="0">
                <a:solidFill>
                  <a:schemeClr val="bg2">
                    <a:lumMod val="10000"/>
                  </a:schemeClr>
                </a:solidFill>
                <a:latin typeface="Arial" panose="020B0604020202020204" pitchFamily="34" charset="0"/>
                <a:cs typeface="Arial" panose="020B0604020202020204" pitchFamily="34" charset="0"/>
              </a:rPr>
              <a:t>‘Every day brings interesting challenges! </a:t>
            </a:r>
            <a:r>
              <a:rPr lang="en-US" i="1" dirty="0">
                <a:solidFill>
                  <a:schemeClr val="bg2">
                    <a:lumMod val="10000"/>
                  </a:schemeClr>
                </a:solidFill>
                <a:latin typeface="Arial" panose="020B0604020202020204" pitchFamily="34" charset="0"/>
                <a:cs typeface="Arial" panose="020B0604020202020204" pitchFamily="34" charset="0"/>
              </a:rPr>
              <a:t>I love working with our cast members, leaders and medical team members to find innovative solutions to protect the health and safety of our cast members and our guests. Occupational medicine has allowed me to work in interesting industries and with global colleagues, probably not something I would have done in a traditional clinical specialty.’</a:t>
            </a:r>
          </a:p>
        </p:txBody>
      </p:sp>
      <p:pic>
        <p:nvPicPr>
          <p:cNvPr id="3" name="Picture 2" descr="Graphical user interface&#10;&#10;Description automatically generated">
            <a:extLst>
              <a:ext uri="{FF2B5EF4-FFF2-40B4-BE49-F238E27FC236}">
                <a16:creationId xmlns:a16="http://schemas.microsoft.com/office/drawing/2014/main" id="{FD7DD285-464D-DAE3-BAB2-C9CB1725C887}"/>
              </a:ext>
            </a:extLst>
          </p:cNvPr>
          <p:cNvPicPr>
            <a:picLocks noChangeAspect="1"/>
          </p:cNvPicPr>
          <p:nvPr/>
        </p:nvPicPr>
        <p:blipFill>
          <a:blip r:embed="rId5"/>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370821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876986-C03F-4FCE-BF48-21AA5E8E5821}"/>
              </a:ext>
            </a:extLst>
          </p:cNvPr>
          <p:cNvSpPr txBox="1">
            <a:spLocks/>
          </p:cNvSpPr>
          <p:nvPr/>
        </p:nvSpPr>
        <p:spPr>
          <a:xfrm>
            <a:off x="838200" y="1385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Occupational Behavioral Health</a:t>
            </a:r>
          </a:p>
        </p:txBody>
      </p:sp>
      <p:sp>
        <p:nvSpPr>
          <p:cNvPr id="7" name="TextBox 6">
            <a:extLst>
              <a:ext uri="{FF2B5EF4-FFF2-40B4-BE49-F238E27FC236}">
                <a16:creationId xmlns:a16="http://schemas.microsoft.com/office/drawing/2014/main" id="{6C307E2A-8883-3D45-95CD-B388F07D372F}"/>
              </a:ext>
            </a:extLst>
          </p:cNvPr>
          <p:cNvSpPr txBox="1"/>
          <p:nvPr/>
        </p:nvSpPr>
        <p:spPr>
          <a:xfrm>
            <a:off x="675023" y="1898262"/>
            <a:ext cx="4199632" cy="2000548"/>
          </a:xfrm>
          <a:prstGeom prst="rect">
            <a:avLst/>
          </a:prstGeom>
          <a:noFill/>
        </p:spPr>
        <p:txBody>
          <a:bodyPr wrap="square" rtlCol="0">
            <a:spAutoFit/>
          </a:bodyPr>
          <a:lstStyle/>
          <a:p>
            <a:r>
              <a:rPr lang="en-US" sz="2800" b="1" dirty="0"/>
              <a:t>Dr. Greg </a:t>
            </a:r>
            <a:r>
              <a:rPr lang="en-US" sz="2800" b="1" dirty="0" err="1"/>
              <a:t>Couser</a:t>
            </a:r>
            <a:r>
              <a:rPr lang="en-US" sz="2800" b="1" dirty="0"/>
              <a:t> </a:t>
            </a:r>
            <a:r>
              <a:rPr lang="en-US" sz="2000" b="1" dirty="0"/>
              <a:t>MD, MPH</a:t>
            </a:r>
            <a:endParaRPr lang="en-US" sz="2400" b="1" dirty="0"/>
          </a:p>
          <a:p>
            <a:pPr marL="0" lvl="2"/>
            <a:r>
              <a:rPr lang="en-US" sz="1600" dirty="0">
                <a:solidFill>
                  <a:prstClr val="black"/>
                </a:solidFill>
              </a:rPr>
              <a:t>-</a:t>
            </a:r>
            <a:r>
              <a:rPr lang="en-US" sz="1600" dirty="0"/>
              <a:t>Medical Director, Mayo Clinic Employee Assistance Program</a:t>
            </a:r>
          </a:p>
          <a:p>
            <a:pPr marL="0" lvl="2"/>
            <a:r>
              <a:rPr lang="en-US" sz="1600" dirty="0"/>
              <a:t>-Past President, Academy of Organizational and Occupational Psychiatry (2014-2015)</a:t>
            </a:r>
          </a:p>
          <a:p>
            <a:pPr marL="0" lvl="2"/>
            <a:r>
              <a:rPr lang="en-US" sz="1600" dirty="0"/>
              <a:t>-Dual-board certified (Occupational Medicine, Psychiatry)</a:t>
            </a:r>
          </a:p>
        </p:txBody>
      </p:sp>
      <p:sp>
        <p:nvSpPr>
          <p:cNvPr id="8" name="TextBox 7">
            <a:extLst>
              <a:ext uri="{FF2B5EF4-FFF2-40B4-BE49-F238E27FC236}">
                <a16:creationId xmlns:a16="http://schemas.microsoft.com/office/drawing/2014/main" id="{774043CC-70C9-AF4B-979C-E3791A3C750E}"/>
              </a:ext>
            </a:extLst>
          </p:cNvPr>
          <p:cNvSpPr txBox="1"/>
          <p:nvPr/>
        </p:nvSpPr>
        <p:spPr>
          <a:xfrm>
            <a:off x="1089660" y="4281887"/>
            <a:ext cx="10012680" cy="1015663"/>
          </a:xfrm>
          <a:prstGeom prst="rect">
            <a:avLst/>
          </a:prstGeom>
          <a:noFill/>
        </p:spPr>
        <p:txBody>
          <a:bodyPr wrap="square">
            <a:spAutoFit/>
          </a:bodyPr>
          <a:lstStyle/>
          <a:p>
            <a:r>
              <a:rPr lang="en-US" sz="2400" i="1" dirty="0">
                <a:solidFill>
                  <a:schemeClr val="bg2">
                    <a:lumMod val="10000"/>
                  </a:schemeClr>
                </a:solidFill>
              </a:rPr>
              <a:t>‘</a:t>
            </a:r>
            <a:r>
              <a:rPr lang="en-US" sz="2400" i="1" dirty="0">
                <a:solidFill>
                  <a:schemeClr val="bg2">
                    <a:lumMod val="10000"/>
                  </a:schemeClr>
                </a:solidFill>
                <a:latin typeface="Arial" panose="020B0604020202020204" pitchFamily="34" charset="0"/>
                <a:cs typeface="Arial" panose="020B0604020202020204" pitchFamily="34" charset="0"/>
              </a:rPr>
              <a:t>As Freud discussed</a:t>
            </a:r>
            <a:r>
              <a:rPr lang="en-US" i="1" dirty="0">
                <a:solidFill>
                  <a:schemeClr val="bg2">
                    <a:lumMod val="10000"/>
                  </a:schemeClr>
                </a:solidFill>
                <a:latin typeface="Arial" panose="020B0604020202020204" pitchFamily="34" charset="0"/>
                <a:cs typeface="Arial" panose="020B0604020202020204" pitchFamily="34" charset="0"/>
              </a:rPr>
              <a:t> in his day, in order to be mentally healthy, one must be capable of love and work.  Our psychiatry colleagues mostly concentrate on love, whereas occupational medicine allows me to practice full spectrum mental health prevention by also focusing on work.’</a:t>
            </a:r>
          </a:p>
        </p:txBody>
      </p:sp>
      <p:pic>
        <p:nvPicPr>
          <p:cNvPr id="10" name="Picture 2" descr="H:\gregory-couser-12598356.jpg">
            <a:extLst>
              <a:ext uri="{FF2B5EF4-FFF2-40B4-BE49-F238E27FC236}">
                <a16:creationId xmlns:a16="http://schemas.microsoft.com/office/drawing/2014/main" id="{E0E62B8F-9EF9-4A4C-B018-3F990786E4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280"/>
          <a:stretch/>
        </p:blipFill>
        <p:spPr bwMode="auto">
          <a:xfrm>
            <a:off x="4926531" y="1712146"/>
            <a:ext cx="2338938" cy="232173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3" name="cboxPhoto" descr="http://mayoweb.mayo.edu/brand-standards/Images/logos/4color-logo-stack.jpg">
            <a:extLst>
              <a:ext uri="{FF2B5EF4-FFF2-40B4-BE49-F238E27FC236}">
                <a16:creationId xmlns:a16="http://schemas.microsoft.com/office/drawing/2014/main" id="{A026D257-FA27-0D44-971F-C1464CA8E76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97858" y="2118961"/>
            <a:ext cx="2019631" cy="1508105"/>
          </a:xfrm>
          <a:prstGeom prst="rect">
            <a:avLst/>
          </a:prstGeom>
          <a:noFill/>
          <a:ln>
            <a:noFill/>
          </a:ln>
          <a:effectLst>
            <a:softEdge rad="127000"/>
          </a:effectLst>
        </p:spPr>
      </p:pic>
      <p:pic>
        <p:nvPicPr>
          <p:cNvPr id="3" name="Picture 2" descr="Graphical user interface&#10;&#10;Description automatically generated">
            <a:extLst>
              <a:ext uri="{FF2B5EF4-FFF2-40B4-BE49-F238E27FC236}">
                <a16:creationId xmlns:a16="http://schemas.microsoft.com/office/drawing/2014/main" id="{46BC44D2-6471-E2CF-0D5D-C24BB2E0492C}"/>
              </a:ext>
            </a:extLst>
          </p:cNvPr>
          <p:cNvPicPr>
            <a:picLocks noChangeAspect="1"/>
          </p:cNvPicPr>
          <p:nvPr/>
        </p:nvPicPr>
        <p:blipFill>
          <a:blip r:embed="rId5"/>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408099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8017EE-EA36-40D8-82AE-F687F87C505D}"/>
              </a:ext>
            </a:extLst>
          </p:cNvPr>
          <p:cNvSpPr txBox="1">
            <a:spLocks/>
          </p:cNvSpPr>
          <p:nvPr/>
        </p:nvSpPr>
        <p:spPr>
          <a:xfrm>
            <a:off x="838199" y="1256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State Government/Environmental Medicine</a:t>
            </a:r>
          </a:p>
        </p:txBody>
      </p:sp>
      <p:sp>
        <p:nvSpPr>
          <p:cNvPr id="11" name="TextBox 10">
            <a:extLst>
              <a:ext uri="{FF2B5EF4-FFF2-40B4-BE49-F238E27FC236}">
                <a16:creationId xmlns:a16="http://schemas.microsoft.com/office/drawing/2014/main" id="{001B8D05-644F-4DB9-B034-483985DD364B}"/>
              </a:ext>
            </a:extLst>
          </p:cNvPr>
          <p:cNvSpPr txBox="1"/>
          <p:nvPr/>
        </p:nvSpPr>
        <p:spPr>
          <a:xfrm>
            <a:off x="401698" y="1622240"/>
            <a:ext cx="4556668"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panose="020F0502020204030204"/>
                <a:ea typeface="+mn-ea"/>
                <a:cs typeface="+mn-cs"/>
              </a:rPr>
              <a:t>Dr. Maggie Cook-Shimanek </a:t>
            </a:r>
            <a:r>
              <a:rPr kumimoji="0" lang="en-US" sz="1800" b="1" i="0" u="none" strike="noStrike" kern="1200" cap="none" spc="0" normalizeH="0" baseline="0" noProof="0" dirty="0">
                <a:ln>
                  <a:noFill/>
                </a:ln>
                <a:effectLst/>
                <a:uLnTx/>
                <a:uFillTx/>
                <a:latin typeface="Calibri" panose="020F0502020204030204"/>
                <a:ea typeface="+mn-ea"/>
                <a:cs typeface="+mn-cs"/>
              </a:rPr>
              <a:t>MD, MPH</a:t>
            </a:r>
            <a:endParaRPr kumimoji="0" lang="en-US" sz="2000" b="0" i="0" u="none" strike="noStrike" kern="1200" cap="none" spc="0" normalizeH="0" baseline="0" noProof="0" dirty="0">
              <a:ln>
                <a:noFill/>
              </a:ln>
              <a:effectLst/>
              <a:uLnTx/>
              <a:uFillTx/>
              <a:latin typeface="Calibri" panose="020F0502020204030204"/>
              <a:ea typeface="+mn-ea"/>
              <a:cs typeface="+mn-cs"/>
            </a:endParaRPr>
          </a:p>
          <a:p>
            <a:pPr marR="0" fontAlgn="auto">
              <a:lnSpc>
                <a:spcPct val="100000"/>
              </a:lnSpc>
              <a:spcBef>
                <a:spcPts val="0"/>
              </a:spcBef>
              <a:spcAft>
                <a:spcPts val="0"/>
              </a:spcAft>
              <a:buClrTx/>
              <a:buSzTx/>
              <a:tabLst/>
              <a:defRPr/>
            </a:pPr>
            <a:r>
              <a:rPr lang="en-US" sz="1600" dirty="0"/>
              <a:t>-Medical Director, Montana Dept of Labor &amp; Industry</a:t>
            </a:r>
          </a:p>
          <a:p>
            <a:pPr marR="0" fontAlgn="auto">
              <a:lnSpc>
                <a:spcPct val="100000"/>
              </a:lnSpc>
              <a:spcBef>
                <a:spcPts val="0"/>
              </a:spcBef>
              <a:spcAft>
                <a:spcPts val="0"/>
              </a:spcAft>
              <a:buClrTx/>
              <a:buSzTx/>
              <a:tabLst/>
              <a:defRPr/>
            </a:pPr>
            <a:r>
              <a:rPr lang="en-US" sz="1600" dirty="0"/>
              <a:t>-ACOEM Climate Change Work Group  </a:t>
            </a:r>
          </a:p>
          <a:p>
            <a:pPr marR="0" fontAlgn="auto">
              <a:lnSpc>
                <a:spcPct val="100000"/>
              </a:lnSpc>
              <a:spcBef>
                <a:spcPts val="0"/>
              </a:spcBef>
              <a:spcAft>
                <a:spcPts val="0"/>
              </a:spcAft>
              <a:buClrTx/>
              <a:buSzTx/>
              <a:tabLst/>
              <a:defRPr/>
            </a:pPr>
            <a:r>
              <a:rPr lang="en-US" sz="1600" dirty="0"/>
              <a:t>-Dual-board certified (Occupational Medicine, Public Health &amp; General Preventive Medicine) </a:t>
            </a:r>
          </a:p>
        </p:txBody>
      </p:sp>
      <p:pic>
        <p:nvPicPr>
          <p:cNvPr id="12" name="Picture 11">
            <a:extLst>
              <a:ext uri="{FF2B5EF4-FFF2-40B4-BE49-F238E27FC236}">
                <a16:creationId xmlns:a16="http://schemas.microsoft.com/office/drawing/2014/main" id="{93F36E3B-B026-49A7-B93A-FA1D8732FF4C}"/>
              </a:ext>
            </a:extLst>
          </p:cNvPr>
          <p:cNvPicPr>
            <a:picLocks noChangeAspect="1"/>
          </p:cNvPicPr>
          <p:nvPr/>
        </p:nvPicPr>
        <p:blipFill>
          <a:blip r:embed="rId3"/>
          <a:stretch>
            <a:fillRect/>
          </a:stretch>
        </p:blipFill>
        <p:spPr>
          <a:xfrm>
            <a:off x="7728342" y="2094585"/>
            <a:ext cx="3210365" cy="781189"/>
          </a:xfrm>
          <a:prstGeom prst="rect">
            <a:avLst/>
          </a:prstGeom>
          <a:effectLst>
            <a:softEdge rad="63500"/>
          </a:effectLst>
        </p:spPr>
      </p:pic>
      <p:pic>
        <p:nvPicPr>
          <p:cNvPr id="13" name="Picture 12">
            <a:extLst>
              <a:ext uri="{FF2B5EF4-FFF2-40B4-BE49-F238E27FC236}">
                <a16:creationId xmlns:a16="http://schemas.microsoft.com/office/drawing/2014/main" id="{3E300D2C-D6EF-45BC-A38D-10CC464DBF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526" t="5040" r="14449" b="4652"/>
          <a:stretch/>
        </p:blipFill>
        <p:spPr>
          <a:xfrm>
            <a:off x="4878750" y="1325563"/>
            <a:ext cx="2434499" cy="2324993"/>
          </a:xfrm>
          <a:prstGeom prst="rect">
            <a:avLst/>
          </a:prstGeom>
          <a:effectLst>
            <a:softEdge rad="63500"/>
          </a:effectLst>
        </p:spPr>
      </p:pic>
      <p:sp>
        <p:nvSpPr>
          <p:cNvPr id="8" name="TextBox 7">
            <a:extLst>
              <a:ext uri="{FF2B5EF4-FFF2-40B4-BE49-F238E27FC236}">
                <a16:creationId xmlns:a16="http://schemas.microsoft.com/office/drawing/2014/main" id="{A981E987-4F89-9343-9FF5-15B0DF75EAC9}"/>
              </a:ext>
            </a:extLst>
          </p:cNvPr>
          <p:cNvSpPr txBox="1"/>
          <p:nvPr/>
        </p:nvSpPr>
        <p:spPr>
          <a:xfrm>
            <a:off x="1089660" y="3815805"/>
            <a:ext cx="10012680" cy="1846659"/>
          </a:xfrm>
          <a:prstGeom prst="rect">
            <a:avLst/>
          </a:prstGeom>
          <a:noFill/>
        </p:spPr>
        <p:txBody>
          <a:bodyPr wrap="square">
            <a:spAutoFit/>
          </a:bodyPr>
          <a:lstStyle/>
          <a:p>
            <a:r>
              <a:rPr lang="en-US" sz="2400" i="1" dirty="0">
                <a:solidFill>
                  <a:schemeClr val="bg2">
                    <a:lumMod val="10000"/>
                  </a:schemeClr>
                </a:solidFill>
                <a:latin typeface="Arial" panose="020B0604020202020204" pitchFamily="34" charset="0"/>
                <a:cs typeface="Arial" panose="020B0604020202020204" pitchFamily="34" charset="0"/>
              </a:rPr>
              <a:t>‘One of the unexpected benefits </a:t>
            </a:r>
            <a:r>
              <a:rPr lang="en-US" i="1" dirty="0">
                <a:solidFill>
                  <a:schemeClr val="bg2">
                    <a:lumMod val="10000"/>
                  </a:schemeClr>
                </a:solidFill>
                <a:latin typeface="Arial" panose="020B0604020202020204" pitchFamily="34" charset="0"/>
                <a:cs typeface="Arial" panose="020B0604020202020204" pitchFamily="34" charset="0"/>
              </a:rPr>
              <a:t>of specializing in the field of occupational and environmental medicine is the ability to meaningfully contribute to timely medical topics not typically represented in other specialties, like climate change-related health effects on the working population. Approaching this global issue from a workforce perspective allows for conversations that might otherwise be constrained by political interest, while simultaneously protecting worker health.’</a:t>
            </a:r>
          </a:p>
        </p:txBody>
      </p:sp>
      <p:pic>
        <p:nvPicPr>
          <p:cNvPr id="3" name="Picture 2" descr="Graphical user interface&#10;&#10;Description automatically generated">
            <a:extLst>
              <a:ext uri="{FF2B5EF4-FFF2-40B4-BE49-F238E27FC236}">
                <a16:creationId xmlns:a16="http://schemas.microsoft.com/office/drawing/2014/main" id="{49411625-6BAE-B161-176D-4A41E73ADB83}"/>
              </a:ext>
            </a:extLst>
          </p:cNvPr>
          <p:cNvPicPr>
            <a:picLocks noChangeAspect="1"/>
          </p:cNvPicPr>
          <p:nvPr/>
        </p:nvPicPr>
        <p:blipFill>
          <a:blip r:embed="rId5"/>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13228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8017EE-EA36-40D8-82AE-F687F87C505D}"/>
              </a:ext>
            </a:extLst>
          </p:cNvPr>
          <p:cNvSpPr txBox="1">
            <a:spLocks/>
          </p:cNvSpPr>
          <p:nvPr/>
        </p:nvSpPr>
        <p:spPr>
          <a:xfrm>
            <a:off x="823132" y="2329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Vice President and Chief Medical Officer</a:t>
            </a:r>
          </a:p>
        </p:txBody>
      </p:sp>
      <p:sp>
        <p:nvSpPr>
          <p:cNvPr id="10" name="Content Placeholder 5">
            <a:extLst>
              <a:ext uri="{FF2B5EF4-FFF2-40B4-BE49-F238E27FC236}">
                <a16:creationId xmlns:a16="http://schemas.microsoft.com/office/drawing/2014/main" id="{F76CC9F3-EF10-4DFA-B287-BE08E2E1F3E0}"/>
              </a:ext>
            </a:extLst>
          </p:cNvPr>
          <p:cNvSpPr txBox="1">
            <a:spLocks/>
          </p:cNvSpPr>
          <p:nvPr/>
        </p:nvSpPr>
        <p:spPr>
          <a:xfrm>
            <a:off x="853268" y="2523685"/>
            <a:ext cx="2390124" cy="1817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pPr>
            <a:endParaRPr lang="en-US" sz="2800" b="1" dirty="0">
              <a:solidFill>
                <a:schemeClr val="accent1"/>
              </a:solidFill>
            </a:endParaRPr>
          </a:p>
        </p:txBody>
      </p:sp>
      <p:sp>
        <p:nvSpPr>
          <p:cNvPr id="11" name="TextBox 10">
            <a:extLst>
              <a:ext uri="{FF2B5EF4-FFF2-40B4-BE49-F238E27FC236}">
                <a16:creationId xmlns:a16="http://schemas.microsoft.com/office/drawing/2014/main" id="{001B8D05-644F-4DB9-B034-483985DD364B}"/>
              </a:ext>
            </a:extLst>
          </p:cNvPr>
          <p:cNvSpPr txBox="1"/>
          <p:nvPr/>
        </p:nvSpPr>
        <p:spPr>
          <a:xfrm>
            <a:off x="478793" y="2141573"/>
            <a:ext cx="4505332" cy="1508105"/>
          </a:xfrm>
          <a:prstGeom prst="rect">
            <a:avLst/>
          </a:prstGeom>
          <a:noFill/>
        </p:spPr>
        <p:txBody>
          <a:bodyPr wrap="square" rtlCol="0">
            <a:spAutoFit/>
          </a:bodyPr>
          <a:lstStyle/>
          <a:p>
            <a:pPr lvl="0">
              <a:defRPr/>
            </a:pPr>
            <a:r>
              <a:rPr lang="en-US" sz="2800" b="1" dirty="0"/>
              <a:t>Dr. </a:t>
            </a:r>
            <a:r>
              <a:rPr lang="en-US" sz="2800" b="1" dirty="0" err="1"/>
              <a:t>Oyebode</a:t>
            </a:r>
            <a:r>
              <a:rPr lang="en-US" sz="2800" b="1" dirty="0"/>
              <a:t> Taiwo </a:t>
            </a:r>
            <a:r>
              <a:rPr lang="en-US" b="1" dirty="0"/>
              <a:t>MD, MPH</a:t>
            </a:r>
            <a:endParaRPr lang="en-US" sz="2800" b="1" dirty="0"/>
          </a:p>
          <a:p>
            <a:pPr lvl="0">
              <a:defRPr/>
            </a:pPr>
            <a:r>
              <a:rPr lang="en-US" sz="1600" dirty="0"/>
              <a:t>-Vice President &amp; Chief Medical Officer, 3M</a:t>
            </a:r>
          </a:p>
          <a:p>
            <a:pPr lvl="0">
              <a:defRPr/>
            </a:pPr>
            <a:r>
              <a:rPr lang="en-US" sz="1600" dirty="0"/>
              <a:t>-Former Associate Professor &amp; Director, Occupational &amp; Environmental Medicine (OEM) Training, Yale University School of Medicine</a:t>
            </a:r>
          </a:p>
        </p:txBody>
      </p:sp>
      <p:pic>
        <p:nvPicPr>
          <p:cNvPr id="1028" name="Picture 4" descr="3M logo">
            <a:extLst>
              <a:ext uri="{FF2B5EF4-FFF2-40B4-BE49-F238E27FC236}">
                <a16:creationId xmlns:a16="http://schemas.microsoft.com/office/drawing/2014/main" id="{FB760A67-03B8-164D-A833-6E66B6719A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44" b="8086"/>
          <a:stretch/>
        </p:blipFill>
        <p:spPr bwMode="auto">
          <a:xfrm>
            <a:off x="7981968" y="2117993"/>
            <a:ext cx="1631216" cy="131100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A6E2EA4-D08B-4F01-9119-6707E0A28796}"/>
              </a:ext>
            </a:extLst>
          </p:cNvPr>
          <p:cNvPicPr>
            <a:picLocks noChangeAspect="1"/>
          </p:cNvPicPr>
          <p:nvPr/>
        </p:nvPicPr>
        <p:blipFill rotWithShape="1">
          <a:blip r:embed="rId4"/>
          <a:srcRect t="-3120" r="25150"/>
          <a:stretch/>
        </p:blipFill>
        <p:spPr>
          <a:xfrm>
            <a:off x="4923746" y="1478452"/>
            <a:ext cx="2314372" cy="2424050"/>
          </a:xfrm>
          <a:prstGeom prst="rect">
            <a:avLst/>
          </a:prstGeom>
          <a:effectLst>
            <a:softEdge rad="63500"/>
          </a:effectLst>
        </p:spPr>
      </p:pic>
      <p:sp>
        <p:nvSpPr>
          <p:cNvPr id="12" name="TextBox 11">
            <a:extLst>
              <a:ext uri="{FF2B5EF4-FFF2-40B4-BE49-F238E27FC236}">
                <a16:creationId xmlns:a16="http://schemas.microsoft.com/office/drawing/2014/main" id="{7630CA9E-7497-104B-8CFD-C6FC6F47BB59}"/>
              </a:ext>
            </a:extLst>
          </p:cNvPr>
          <p:cNvSpPr txBox="1"/>
          <p:nvPr/>
        </p:nvSpPr>
        <p:spPr>
          <a:xfrm>
            <a:off x="1326052" y="4609075"/>
            <a:ext cx="10012680" cy="738664"/>
          </a:xfrm>
          <a:prstGeom prst="rect">
            <a:avLst/>
          </a:prstGeom>
          <a:noFill/>
        </p:spPr>
        <p:txBody>
          <a:bodyPr wrap="square">
            <a:spAutoFit/>
          </a:bodyPr>
          <a:lstStyle/>
          <a:p>
            <a:r>
              <a:rPr lang="en-US" i="1" dirty="0">
                <a:solidFill>
                  <a:schemeClr val="bg2">
                    <a:lumMod val="10000"/>
                  </a:schemeClr>
                </a:solidFill>
                <a:latin typeface="Arial" panose="020B0604020202020204" pitchFamily="34" charset="0"/>
                <a:cs typeface="Arial" panose="020B0604020202020204" pitchFamily="34" charset="0"/>
              </a:rPr>
              <a:t>‘</a:t>
            </a:r>
            <a:r>
              <a:rPr lang="en-US" sz="2400" i="1" dirty="0">
                <a:solidFill>
                  <a:schemeClr val="bg2">
                    <a:lumMod val="10000"/>
                  </a:schemeClr>
                </a:solidFill>
                <a:latin typeface="Arial" panose="020B0604020202020204" pitchFamily="34" charset="0"/>
                <a:cs typeface="Arial" panose="020B0604020202020204" pitchFamily="34" charset="0"/>
              </a:rPr>
              <a:t>What I like most about OEM </a:t>
            </a:r>
            <a:r>
              <a:rPr lang="en-US" i="1" dirty="0">
                <a:solidFill>
                  <a:schemeClr val="bg2">
                    <a:lumMod val="10000"/>
                  </a:schemeClr>
                </a:solidFill>
                <a:latin typeface="Arial" panose="020B0604020202020204" pitchFamily="34" charset="0"/>
                <a:cs typeface="Arial" panose="020B0604020202020204" pitchFamily="34" charset="0"/>
              </a:rPr>
              <a:t>is working with multidisciplinary teams to solve complex problems in different parts of the world.  Never a dull moment!’</a:t>
            </a:r>
          </a:p>
        </p:txBody>
      </p:sp>
      <p:pic>
        <p:nvPicPr>
          <p:cNvPr id="3" name="Picture 2" descr="Graphical user interface&#10;&#10;Description automatically generated">
            <a:extLst>
              <a:ext uri="{FF2B5EF4-FFF2-40B4-BE49-F238E27FC236}">
                <a16:creationId xmlns:a16="http://schemas.microsoft.com/office/drawing/2014/main" id="{1A35093B-EC74-B6B5-9CEC-7A7305B4B82E}"/>
              </a:ext>
            </a:extLst>
          </p:cNvPr>
          <p:cNvPicPr>
            <a:picLocks noChangeAspect="1"/>
          </p:cNvPicPr>
          <p:nvPr/>
        </p:nvPicPr>
        <p:blipFill>
          <a:blip r:embed="rId5"/>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3154159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3884C11-1520-4B26-9C36-D28B540A8646}"/>
              </a:ext>
            </a:extLst>
          </p:cNvPr>
          <p:cNvSpPr>
            <a:spLocks noGrp="1"/>
          </p:cNvSpPr>
          <p:nvPr/>
        </p:nvSpPr>
        <p:spPr>
          <a:xfrm>
            <a:off x="838200" y="8629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Clinical Occupational Medicine</a:t>
            </a:r>
          </a:p>
        </p:txBody>
      </p:sp>
      <p:sp>
        <p:nvSpPr>
          <p:cNvPr id="8" name="Content Placeholder 5">
            <a:extLst>
              <a:ext uri="{FF2B5EF4-FFF2-40B4-BE49-F238E27FC236}">
                <a16:creationId xmlns:a16="http://schemas.microsoft.com/office/drawing/2014/main" id="{B9DE1090-CCB7-4F3A-AA3B-7EA850324D3C}"/>
              </a:ext>
            </a:extLst>
          </p:cNvPr>
          <p:cNvSpPr>
            <a:spLocks noGrp="1"/>
          </p:cNvSpPr>
          <p:nvPr/>
        </p:nvSpPr>
        <p:spPr>
          <a:xfrm>
            <a:off x="416984" y="1451467"/>
            <a:ext cx="5192403" cy="5041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
        <p:nvSpPr>
          <p:cNvPr id="11" name="TextBox 8">
            <a:extLst>
              <a:ext uri="{FF2B5EF4-FFF2-40B4-BE49-F238E27FC236}">
                <a16:creationId xmlns:a16="http://schemas.microsoft.com/office/drawing/2014/main" id="{14CE0144-1CB6-4BA8-B081-E1BD5BCB8269}"/>
              </a:ext>
            </a:extLst>
          </p:cNvPr>
          <p:cNvSpPr txBox="1"/>
          <p:nvPr/>
        </p:nvSpPr>
        <p:spPr>
          <a:xfrm>
            <a:off x="416984" y="1740297"/>
            <a:ext cx="4651191" cy="15081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Dr. Robert Bourgeois </a:t>
            </a:r>
            <a:r>
              <a:rPr lang="en-US" sz="2000" b="1" dirty="0"/>
              <a:t>MD, MPH</a:t>
            </a:r>
            <a:endParaRPr lang="en-US" sz="2400" b="1" dirty="0"/>
          </a:p>
          <a:p>
            <a:pPr>
              <a:defRPr/>
            </a:pPr>
            <a:r>
              <a:rPr lang="en-US" sz="1600" dirty="0"/>
              <a:t>-Medical Director, Bourgeois Medical Clinic</a:t>
            </a:r>
          </a:p>
          <a:p>
            <a:pPr>
              <a:defRPr/>
            </a:pPr>
            <a:r>
              <a:rPr lang="en-US" sz="1600" dirty="0"/>
              <a:t>-Consultant, </a:t>
            </a:r>
            <a:r>
              <a:rPr lang="en-US" sz="1600" dirty="0" err="1"/>
              <a:t>Seaworld</a:t>
            </a:r>
            <a:r>
              <a:rPr lang="en-US" sz="1600" dirty="0"/>
              <a:t>, Walt Disney World, medicolegal projects</a:t>
            </a:r>
          </a:p>
          <a:p>
            <a:pPr>
              <a:defRPr/>
            </a:pPr>
            <a:r>
              <a:rPr lang="en-US" sz="1600" dirty="0"/>
              <a:t>-Past President of ACOEM (2021-2022)</a:t>
            </a:r>
          </a:p>
        </p:txBody>
      </p:sp>
      <p:pic>
        <p:nvPicPr>
          <p:cNvPr id="12" name="Picture 11">
            <a:extLst>
              <a:ext uri="{FF2B5EF4-FFF2-40B4-BE49-F238E27FC236}">
                <a16:creationId xmlns:a16="http://schemas.microsoft.com/office/drawing/2014/main" id="{B45E4651-2172-4C9B-A0C2-98D9EEC9F8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31"/>
          <a:stretch/>
        </p:blipFill>
        <p:spPr>
          <a:xfrm>
            <a:off x="4932892" y="1237030"/>
            <a:ext cx="2326216" cy="2685017"/>
          </a:xfrm>
          <a:prstGeom prst="rect">
            <a:avLst/>
          </a:prstGeom>
          <a:effectLst>
            <a:softEdge rad="127000"/>
          </a:effectLst>
        </p:spPr>
      </p:pic>
      <p:pic>
        <p:nvPicPr>
          <p:cNvPr id="14" name="Picture 13">
            <a:extLst>
              <a:ext uri="{FF2B5EF4-FFF2-40B4-BE49-F238E27FC236}">
                <a16:creationId xmlns:a16="http://schemas.microsoft.com/office/drawing/2014/main" id="{C7F81BD1-9216-41BE-A6ED-ADB0A31FE8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519375" y="1734802"/>
            <a:ext cx="2266680" cy="1700010"/>
          </a:xfrm>
          <a:prstGeom prst="rect">
            <a:avLst/>
          </a:prstGeom>
          <a:effectLst>
            <a:softEdge rad="127000"/>
          </a:effectLst>
        </p:spPr>
      </p:pic>
      <p:sp>
        <p:nvSpPr>
          <p:cNvPr id="10" name="TextBox 9">
            <a:extLst>
              <a:ext uri="{FF2B5EF4-FFF2-40B4-BE49-F238E27FC236}">
                <a16:creationId xmlns:a16="http://schemas.microsoft.com/office/drawing/2014/main" id="{505B4761-F3ED-8145-A73E-D90F8F1B7145}"/>
              </a:ext>
            </a:extLst>
          </p:cNvPr>
          <p:cNvSpPr txBox="1"/>
          <p:nvPr/>
        </p:nvSpPr>
        <p:spPr>
          <a:xfrm>
            <a:off x="1089660" y="4224307"/>
            <a:ext cx="10012680" cy="1292662"/>
          </a:xfrm>
          <a:prstGeom prst="rect">
            <a:avLst/>
          </a:prstGeom>
          <a:noFill/>
        </p:spPr>
        <p:txBody>
          <a:bodyPr wrap="square">
            <a:spAutoFit/>
          </a:bodyPr>
          <a:lstStyle/>
          <a:p>
            <a:r>
              <a:rPr lang="en-US" sz="2400" i="1" dirty="0">
                <a:solidFill>
                  <a:schemeClr val="bg2">
                    <a:lumMod val="10000"/>
                  </a:schemeClr>
                </a:solidFill>
                <a:latin typeface="Arial" panose="020B0604020202020204" pitchFamily="34" charset="0"/>
                <a:cs typeface="Arial" panose="020B0604020202020204" pitchFamily="34" charset="0"/>
              </a:rPr>
              <a:t>‘When I worked trauma centers as an ER doc</a:t>
            </a:r>
            <a:r>
              <a:rPr lang="en-US" i="1" dirty="0">
                <a:solidFill>
                  <a:schemeClr val="bg2">
                    <a:lumMod val="10000"/>
                  </a:schemeClr>
                </a:solidFill>
                <a:latin typeface="Arial" panose="020B0604020202020204" pitchFamily="34" charset="0"/>
                <a:cs typeface="Arial" panose="020B0604020202020204" pitchFamily="34" charset="0"/>
              </a:rPr>
              <a:t>, I always saw bad accidents, bad illnesses and bad outcomes.  Occupational Medicine gave me the opportunity to prevent a lot of these injuries and illnesses not just for individuals but for many workers through our impact on Population Health.’</a:t>
            </a:r>
          </a:p>
        </p:txBody>
      </p:sp>
      <p:pic>
        <p:nvPicPr>
          <p:cNvPr id="3" name="Picture 2" descr="Graphical user interface&#10;&#10;Description automatically generated">
            <a:extLst>
              <a:ext uri="{FF2B5EF4-FFF2-40B4-BE49-F238E27FC236}">
                <a16:creationId xmlns:a16="http://schemas.microsoft.com/office/drawing/2014/main" id="{E5C0F615-07B2-78CE-981A-25A0688D74CD}"/>
              </a:ext>
            </a:extLst>
          </p:cNvPr>
          <p:cNvPicPr>
            <a:picLocks noChangeAspect="1"/>
          </p:cNvPicPr>
          <p:nvPr/>
        </p:nvPicPr>
        <p:blipFill>
          <a:blip r:embed="rId5"/>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805936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3884C11-1520-4B26-9C36-D28B540A8646}"/>
              </a:ext>
            </a:extLst>
          </p:cNvPr>
          <p:cNvSpPr>
            <a:spLocks noGrp="1"/>
          </p:cNvSpPr>
          <p:nvPr/>
        </p:nvSpPr>
        <p:spPr>
          <a:xfrm>
            <a:off x="529620" y="-79661"/>
            <a:ext cx="111327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300" b="1" dirty="0"/>
              <a:t>Underserved Populations Occupational Medicine</a:t>
            </a:r>
          </a:p>
        </p:txBody>
      </p:sp>
      <p:sp>
        <p:nvSpPr>
          <p:cNvPr id="8" name="Content Placeholder 5">
            <a:extLst>
              <a:ext uri="{FF2B5EF4-FFF2-40B4-BE49-F238E27FC236}">
                <a16:creationId xmlns:a16="http://schemas.microsoft.com/office/drawing/2014/main" id="{B9DE1090-CCB7-4F3A-AA3B-7EA850324D3C}"/>
              </a:ext>
            </a:extLst>
          </p:cNvPr>
          <p:cNvSpPr>
            <a:spLocks noGrp="1"/>
          </p:cNvSpPr>
          <p:nvPr/>
        </p:nvSpPr>
        <p:spPr>
          <a:xfrm>
            <a:off x="521716" y="1451467"/>
            <a:ext cx="5192403" cy="5041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p:txBody>
      </p:sp>
      <p:sp>
        <p:nvSpPr>
          <p:cNvPr id="11" name="TextBox 8">
            <a:extLst>
              <a:ext uri="{FF2B5EF4-FFF2-40B4-BE49-F238E27FC236}">
                <a16:creationId xmlns:a16="http://schemas.microsoft.com/office/drawing/2014/main" id="{14CE0144-1CB6-4BA8-B081-E1BD5BCB8269}"/>
              </a:ext>
            </a:extLst>
          </p:cNvPr>
          <p:cNvSpPr txBox="1"/>
          <p:nvPr/>
        </p:nvSpPr>
        <p:spPr>
          <a:xfrm>
            <a:off x="460241" y="1743705"/>
            <a:ext cx="489093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Dr. Scott Morris MD, MPH</a:t>
            </a:r>
          </a:p>
          <a:p>
            <a:pPr>
              <a:defRPr/>
            </a:pPr>
            <a:r>
              <a:rPr lang="en-US" sz="1600" dirty="0"/>
              <a:t>-OEM Physician, Univ of Washington, Valley Medical Center</a:t>
            </a:r>
          </a:p>
          <a:p>
            <a:pPr>
              <a:defRPr/>
            </a:pPr>
            <a:r>
              <a:rPr lang="en-US" sz="1600" dirty="0"/>
              <a:t>-Chair, ACOEM Underserved Populations Section</a:t>
            </a:r>
          </a:p>
          <a:p>
            <a:pPr>
              <a:defRPr/>
            </a:pPr>
            <a:r>
              <a:rPr lang="en-US" sz="1600" dirty="0"/>
              <a:t>-Residency Clinical Instructor, Univ. of Washington</a:t>
            </a:r>
          </a:p>
          <a:p>
            <a:pPr>
              <a:defRPr/>
            </a:pPr>
            <a:r>
              <a:rPr lang="en-US" sz="1600" dirty="0"/>
              <a:t>-Residency Training: Neurosurgery and OEM</a:t>
            </a:r>
          </a:p>
        </p:txBody>
      </p:sp>
      <p:pic>
        <p:nvPicPr>
          <p:cNvPr id="3" name="Picture 2" descr="A person smiling for the camera&#10;&#10;Description automatically generated with medium confidence">
            <a:extLst>
              <a:ext uri="{FF2B5EF4-FFF2-40B4-BE49-F238E27FC236}">
                <a16:creationId xmlns:a16="http://schemas.microsoft.com/office/drawing/2014/main" id="{F0FE28D9-C0A1-4D7B-9DB3-22C1CEEA0607}"/>
              </a:ext>
            </a:extLst>
          </p:cNvPr>
          <p:cNvPicPr>
            <a:picLocks noChangeAspect="1"/>
          </p:cNvPicPr>
          <p:nvPr/>
        </p:nvPicPr>
        <p:blipFill rotWithShape="1">
          <a:blip r:embed="rId3">
            <a:extLst>
              <a:ext uri="{28A0092B-C50C-407E-A947-70E740481C1C}">
                <a14:useLocalDpi xmlns:a14="http://schemas.microsoft.com/office/drawing/2010/main" val="0"/>
              </a:ext>
            </a:extLst>
          </a:blip>
          <a:srcRect b="15583"/>
          <a:stretch/>
        </p:blipFill>
        <p:spPr>
          <a:xfrm>
            <a:off x="4955234" y="1415349"/>
            <a:ext cx="2281530" cy="2407509"/>
          </a:xfrm>
          <a:prstGeom prst="rect">
            <a:avLst/>
          </a:prstGeom>
          <a:effectLst>
            <a:softEdge rad="127000"/>
          </a:effectLst>
        </p:spPr>
      </p:pic>
      <p:pic>
        <p:nvPicPr>
          <p:cNvPr id="2050" name="Picture 2" descr="Lucky Labs Productions: Premiere Video Production Service of Western  Washington - Lucky Labs Productions">
            <a:extLst>
              <a:ext uri="{FF2B5EF4-FFF2-40B4-BE49-F238E27FC236}">
                <a16:creationId xmlns:a16="http://schemas.microsoft.com/office/drawing/2014/main" id="{46F75DB4-1B28-40D5-AC06-ABD79955B0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0742" y="2087874"/>
            <a:ext cx="2521038" cy="9175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3F6519B-FF84-DC49-B88E-D5FD548608C7}"/>
              </a:ext>
            </a:extLst>
          </p:cNvPr>
          <p:cNvSpPr txBox="1"/>
          <p:nvPr/>
        </p:nvSpPr>
        <p:spPr>
          <a:xfrm>
            <a:off x="1649699" y="4390870"/>
            <a:ext cx="10012680" cy="1015663"/>
          </a:xfrm>
          <a:prstGeom prst="rect">
            <a:avLst/>
          </a:prstGeom>
          <a:noFill/>
        </p:spPr>
        <p:txBody>
          <a:bodyPr wrap="square">
            <a:spAutoFit/>
          </a:bodyPr>
          <a:lstStyle/>
          <a:p>
            <a:r>
              <a:rPr lang="en-US" sz="2400" i="1" dirty="0">
                <a:solidFill>
                  <a:schemeClr val="bg2">
                    <a:lumMod val="10000"/>
                  </a:schemeClr>
                </a:solidFill>
              </a:rPr>
              <a:t>‘</a:t>
            </a:r>
            <a:r>
              <a:rPr lang="en-US" sz="2400" b="1" i="1" dirty="0">
                <a:solidFill>
                  <a:schemeClr val="bg2">
                    <a:lumMod val="10000"/>
                  </a:schemeClr>
                </a:solidFill>
              </a:rPr>
              <a:t>Having felt adrift</a:t>
            </a:r>
            <a:r>
              <a:rPr lang="en-US" sz="2400" i="1" dirty="0">
                <a:solidFill>
                  <a:schemeClr val="bg2">
                    <a:lumMod val="10000"/>
                  </a:schemeClr>
                </a:solidFill>
              </a:rPr>
              <a:t> </a:t>
            </a:r>
            <a:r>
              <a:rPr lang="en-US" i="1" dirty="0">
                <a:solidFill>
                  <a:schemeClr val="bg2">
                    <a:lumMod val="10000"/>
                  </a:schemeClr>
                </a:solidFill>
              </a:rPr>
              <a:t>after leaving surgical subspecialty training, occupational medicine offered a wonderful balance between clinical and preventive medicine while also providing an opportunity to improve the health and safety of underserved occupational populations.’</a:t>
            </a:r>
          </a:p>
        </p:txBody>
      </p:sp>
      <p:pic>
        <p:nvPicPr>
          <p:cNvPr id="4" name="Picture 3" descr="Graphical user interface&#10;&#10;Description automatically generated">
            <a:extLst>
              <a:ext uri="{FF2B5EF4-FFF2-40B4-BE49-F238E27FC236}">
                <a16:creationId xmlns:a16="http://schemas.microsoft.com/office/drawing/2014/main" id="{6442C612-636D-0CD0-ED76-5E3E4BFA33A4}"/>
              </a:ext>
            </a:extLst>
          </p:cNvPr>
          <p:cNvPicPr>
            <a:picLocks noChangeAspect="1"/>
          </p:cNvPicPr>
          <p:nvPr/>
        </p:nvPicPr>
        <p:blipFill>
          <a:blip r:embed="rId5"/>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884851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a:xfrm>
            <a:off x="557996" y="259"/>
            <a:ext cx="11076008" cy="1325563"/>
          </a:xfrm>
        </p:spPr>
        <p:txBody>
          <a:bodyPr>
            <a:normAutofit/>
          </a:bodyPr>
          <a:lstStyle/>
          <a:p>
            <a:pPr algn="ctr"/>
            <a:r>
              <a:rPr lang="en-US" b="1" dirty="0">
                <a:solidFill>
                  <a:schemeClr val="tx1"/>
                </a:solidFill>
              </a:rPr>
              <a:t>Occupational Medicine/Health Informatics</a:t>
            </a:r>
          </a:p>
        </p:txBody>
      </p:sp>
      <p:sp>
        <p:nvSpPr>
          <p:cNvPr id="9" name="TextBox 8"/>
          <p:cNvSpPr txBox="1"/>
          <p:nvPr/>
        </p:nvSpPr>
        <p:spPr>
          <a:xfrm>
            <a:off x="392959" y="1664954"/>
            <a:ext cx="5408940" cy="1754326"/>
          </a:xfrm>
          <a:prstGeom prst="rect">
            <a:avLst/>
          </a:prstGeom>
          <a:noFill/>
        </p:spPr>
        <p:txBody>
          <a:bodyPr wrap="square" rtlCol="0">
            <a:spAutoFit/>
          </a:bodyPr>
          <a:lstStyle/>
          <a:p>
            <a:r>
              <a:rPr lang="en-US" sz="2800" b="1" dirty="0"/>
              <a:t>Dr. Marcia </a:t>
            </a:r>
            <a:r>
              <a:rPr lang="en-US" sz="2800" b="1" dirty="0" err="1"/>
              <a:t>Isakari</a:t>
            </a:r>
            <a:r>
              <a:rPr lang="en-US" sz="2800" b="1" dirty="0"/>
              <a:t> MD, MPH</a:t>
            </a:r>
          </a:p>
          <a:p>
            <a:pPr>
              <a:defRPr/>
            </a:pPr>
            <a:r>
              <a:rPr lang="en-US" sz="1600" dirty="0"/>
              <a:t>-Medical Director, Univ. California San Diego</a:t>
            </a:r>
          </a:p>
          <a:p>
            <a:pPr marL="0" lvl="2">
              <a:defRPr/>
            </a:pPr>
            <a:r>
              <a:rPr lang="en-US" sz="1600" dirty="0"/>
              <a:t>-Chair, UC Office of the President Occupational Health  Leadership Council </a:t>
            </a:r>
          </a:p>
          <a:p>
            <a:pPr marL="0" lvl="2">
              <a:defRPr/>
            </a:pPr>
            <a:r>
              <a:rPr lang="en-US" sz="1600" dirty="0"/>
              <a:t>-Past Chair, Health Informatics ACOEM section</a:t>
            </a:r>
          </a:p>
          <a:p>
            <a:pPr marL="0" lvl="2">
              <a:defRPr/>
            </a:pPr>
            <a:r>
              <a:rPr lang="en-US" sz="1600" dirty="0"/>
              <a:t>-Assistant Professor, UC Irvine</a:t>
            </a:r>
          </a:p>
        </p:txBody>
      </p:sp>
      <p:pic>
        <p:nvPicPr>
          <p:cNvPr id="10" name="Picture 9"/>
          <p:cNvPicPr>
            <a:picLocks noChangeAspect="1"/>
          </p:cNvPicPr>
          <p:nvPr/>
        </p:nvPicPr>
        <p:blipFill>
          <a:blip r:embed="rId3"/>
          <a:stretch>
            <a:fillRect/>
          </a:stretch>
        </p:blipFill>
        <p:spPr>
          <a:xfrm>
            <a:off x="5029055" y="1225207"/>
            <a:ext cx="2415877" cy="2415877"/>
          </a:xfrm>
          <a:prstGeom prst="rect">
            <a:avLst/>
          </a:prstGeom>
          <a:effectLst>
            <a:softEdge rad="63500"/>
          </a:effectLst>
        </p:spPr>
      </p:pic>
      <p:pic>
        <p:nvPicPr>
          <p:cNvPr id="1028" name="Picture 4" descr="Li-An Yang">
            <a:extLst>
              <a:ext uri="{FF2B5EF4-FFF2-40B4-BE49-F238E27FC236}">
                <a16:creationId xmlns:a16="http://schemas.microsoft.com/office/drawing/2014/main" id="{2534A4A3-D437-41DA-AAEF-B4C497659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6340" y="1547817"/>
            <a:ext cx="1688895" cy="16888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7191CCC-4827-384E-A5CC-AC80BB73EF17}"/>
              </a:ext>
            </a:extLst>
          </p:cNvPr>
          <p:cNvSpPr txBox="1"/>
          <p:nvPr/>
        </p:nvSpPr>
        <p:spPr>
          <a:xfrm>
            <a:off x="1089660" y="3863079"/>
            <a:ext cx="10012680" cy="1292662"/>
          </a:xfrm>
          <a:prstGeom prst="rect">
            <a:avLst/>
          </a:prstGeom>
          <a:noFill/>
        </p:spPr>
        <p:txBody>
          <a:bodyPr wrap="square">
            <a:spAutoFit/>
          </a:bodyPr>
          <a:lstStyle/>
          <a:p>
            <a:r>
              <a:rPr lang="en-US" sz="2400" i="1" dirty="0">
                <a:solidFill>
                  <a:schemeClr val="bg2">
                    <a:lumMod val="10000"/>
                  </a:schemeClr>
                </a:solidFill>
                <a:latin typeface="Arial" panose="020B0604020202020204" pitchFamily="34" charset="0"/>
                <a:cs typeface="Arial" panose="020B0604020202020204" pitchFamily="34" charset="0"/>
              </a:rPr>
              <a:t>‘I love </a:t>
            </a:r>
            <a:r>
              <a:rPr lang="en-US" i="1" dirty="0">
                <a:solidFill>
                  <a:schemeClr val="bg2">
                    <a:lumMod val="10000"/>
                  </a:schemeClr>
                </a:solidFill>
                <a:latin typeface="Arial" panose="020B0604020202020204" pitchFamily="34" charset="0"/>
                <a:cs typeface="Arial" panose="020B0604020202020204" pitchFamily="34" charset="0"/>
              </a:rPr>
              <a:t>my job as an occupational medicine physician as I am able to contribute to the well-being of my community by helping employers maintain a healthy workforce.  Health informatics enables me to be more effective and efficient in launching medical surveillance, offering Covid and flu mass vaccinations, and providing more patient-centric services.’</a:t>
            </a:r>
          </a:p>
        </p:txBody>
      </p:sp>
      <p:pic>
        <p:nvPicPr>
          <p:cNvPr id="4" name="Picture 3" descr="Graphical user interface&#10;&#10;Description automatically generated">
            <a:extLst>
              <a:ext uri="{FF2B5EF4-FFF2-40B4-BE49-F238E27FC236}">
                <a16:creationId xmlns:a16="http://schemas.microsoft.com/office/drawing/2014/main" id="{F0CC695B-1E91-A9BB-0892-520097C07683}"/>
              </a:ext>
            </a:extLst>
          </p:cNvPr>
          <p:cNvPicPr>
            <a:picLocks noChangeAspect="1"/>
          </p:cNvPicPr>
          <p:nvPr/>
        </p:nvPicPr>
        <p:blipFill>
          <a:blip r:embed="rId5"/>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2029729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p:txBody>
          <a:bodyPr>
            <a:normAutofit/>
          </a:bodyPr>
          <a:lstStyle/>
          <a:p>
            <a:r>
              <a:rPr lang="en-US" b="1" dirty="0">
                <a:solidFill>
                  <a:schemeClr val="tx1"/>
                </a:solidFill>
              </a:rPr>
              <a:t>Who does OEM work with?</a:t>
            </a:r>
          </a:p>
        </p:txBody>
      </p:sp>
      <p:sp>
        <p:nvSpPr>
          <p:cNvPr id="6" name="Content Placeholder 5"/>
          <p:cNvSpPr>
            <a:spLocks noGrp="1"/>
          </p:cNvSpPr>
          <p:nvPr>
            <p:ph idx="1"/>
          </p:nvPr>
        </p:nvSpPr>
        <p:spPr>
          <a:xfrm>
            <a:off x="838200" y="1411123"/>
            <a:ext cx="10515600" cy="4630903"/>
          </a:xfrm>
          <a:prstGeom prst="rect">
            <a:avLst/>
          </a:prstGeom>
        </p:spPr>
        <p:txBody>
          <a:bodyPr>
            <a:normAutofit fontScale="92500" lnSpcReduction="20000"/>
          </a:bodyPr>
          <a:lstStyle/>
          <a:p>
            <a:r>
              <a:rPr lang="en-US" b="1" dirty="0">
                <a:solidFill>
                  <a:schemeClr val="accent1"/>
                </a:solidFill>
              </a:rPr>
              <a:t>At the crossroads</a:t>
            </a:r>
          </a:p>
          <a:p>
            <a:pPr lvl="1"/>
            <a:r>
              <a:rPr lang="en-US" b="1" dirty="0"/>
              <a:t>Medical specialists </a:t>
            </a:r>
          </a:p>
          <a:p>
            <a:pPr lvl="2"/>
            <a:r>
              <a:rPr lang="en-US" dirty="0"/>
              <a:t>Orthopedics, pulmonologists, mental health</a:t>
            </a:r>
          </a:p>
          <a:p>
            <a:pPr lvl="1"/>
            <a:r>
              <a:rPr lang="en-US" b="1" dirty="0"/>
              <a:t>Primary care </a:t>
            </a:r>
          </a:p>
          <a:p>
            <a:pPr lvl="2"/>
            <a:r>
              <a:rPr lang="en-US" dirty="0"/>
              <a:t>Referrals as an OEM specialist</a:t>
            </a:r>
          </a:p>
          <a:p>
            <a:pPr lvl="1"/>
            <a:r>
              <a:rPr lang="en-US" b="1" dirty="0"/>
              <a:t>Business</a:t>
            </a:r>
            <a:r>
              <a:rPr lang="en-US" dirty="0"/>
              <a:t> </a:t>
            </a:r>
          </a:p>
          <a:p>
            <a:pPr lvl="2"/>
            <a:r>
              <a:rPr lang="en-US" dirty="0"/>
              <a:t>HR, executive leadership, insurance</a:t>
            </a:r>
          </a:p>
          <a:p>
            <a:pPr lvl="1"/>
            <a:r>
              <a:rPr lang="en-US" b="1" dirty="0"/>
              <a:t>Law </a:t>
            </a:r>
          </a:p>
          <a:p>
            <a:pPr lvl="2"/>
            <a:r>
              <a:rPr lang="en-US" dirty="0"/>
              <a:t>Workers’ compensation, OSHA, ADA, EPA</a:t>
            </a:r>
          </a:p>
          <a:p>
            <a:pPr lvl="1"/>
            <a:r>
              <a:rPr lang="en-US" b="1" dirty="0"/>
              <a:t>Engineering</a:t>
            </a:r>
            <a:r>
              <a:rPr lang="en-US" dirty="0"/>
              <a:t> </a:t>
            </a:r>
          </a:p>
          <a:p>
            <a:pPr lvl="2"/>
            <a:r>
              <a:rPr lang="en-US" dirty="0"/>
              <a:t>Industrial hygiene, ergonomics, safety</a:t>
            </a:r>
          </a:p>
          <a:p>
            <a:pPr lvl="1"/>
            <a:r>
              <a:rPr lang="en-US" b="1" dirty="0"/>
              <a:t>Public health</a:t>
            </a:r>
            <a:r>
              <a:rPr lang="en-US" dirty="0"/>
              <a:t> </a:t>
            </a:r>
          </a:p>
          <a:p>
            <a:pPr lvl="2"/>
            <a:r>
              <a:rPr lang="en-US" dirty="0"/>
              <a:t>Epidemiologic trends</a:t>
            </a:r>
          </a:p>
          <a:p>
            <a:pPr lvl="1"/>
            <a:r>
              <a:rPr lang="en-US" b="1" dirty="0"/>
              <a:t>Government</a:t>
            </a:r>
          </a:p>
          <a:p>
            <a:pPr lvl="2"/>
            <a:r>
              <a:rPr lang="en-US" dirty="0"/>
              <a:t>Federal, state and local policy makers</a:t>
            </a:r>
          </a:p>
          <a:p>
            <a:pPr lvl="1"/>
            <a:endParaRPr lang="en-US" dirty="0"/>
          </a:p>
        </p:txBody>
      </p:sp>
      <p:pic>
        <p:nvPicPr>
          <p:cNvPr id="1026" name="Picture 2" descr="Reeling in the Years 1969 – The Clare Echo News">
            <a:extLst>
              <a:ext uri="{FF2B5EF4-FFF2-40B4-BE49-F238E27FC236}">
                <a16:creationId xmlns:a16="http://schemas.microsoft.com/office/drawing/2014/main" id="{39B7BFB2-C550-4E51-9DB2-BED5818B6F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4475" y="1368343"/>
            <a:ext cx="5445477" cy="412131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 name="Picture 3" descr="Graphical user interface&#10;&#10;Description automatically generated">
            <a:extLst>
              <a:ext uri="{FF2B5EF4-FFF2-40B4-BE49-F238E27FC236}">
                <a16:creationId xmlns:a16="http://schemas.microsoft.com/office/drawing/2014/main" id="{D13290D0-A17C-203D-9680-B121888FAE67}"/>
              </a:ext>
            </a:extLst>
          </p:cNvPr>
          <p:cNvPicPr>
            <a:picLocks noChangeAspect="1"/>
          </p:cNvPicPr>
          <p:nvPr/>
        </p:nvPicPr>
        <p:blipFill>
          <a:blip r:embed="rId4"/>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155573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p:txBody>
          <a:bodyPr/>
          <a:lstStyle/>
          <a:p>
            <a:r>
              <a:rPr lang="en-US" b="1" dirty="0">
                <a:solidFill>
                  <a:schemeClr val="tx1"/>
                </a:solidFill>
              </a:rPr>
              <a:t>Overview</a:t>
            </a:r>
          </a:p>
        </p:txBody>
      </p:sp>
      <p:sp>
        <p:nvSpPr>
          <p:cNvPr id="3" name="Content Placeholder 2">
            <a:extLst>
              <a:ext uri="{FF2B5EF4-FFF2-40B4-BE49-F238E27FC236}">
                <a16:creationId xmlns:a16="http://schemas.microsoft.com/office/drawing/2014/main" id="{2BD85819-30A8-4F3E-9193-A4AE51405EF8}"/>
              </a:ext>
            </a:extLst>
          </p:cNvPr>
          <p:cNvSpPr>
            <a:spLocks noGrp="1"/>
          </p:cNvSpPr>
          <p:nvPr>
            <p:ph idx="1"/>
          </p:nvPr>
        </p:nvSpPr>
        <p:spPr>
          <a:xfrm>
            <a:off x="838200" y="1351054"/>
            <a:ext cx="10515600" cy="4092274"/>
          </a:xfrm>
        </p:spPr>
        <p:txBody>
          <a:bodyPr>
            <a:normAutofit/>
          </a:bodyPr>
          <a:lstStyle/>
          <a:p>
            <a:r>
              <a:rPr lang="en-US" dirty="0"/>
              <a:t>What is Occupational and Environmental Medicine (OEM)?</a:t>
            </a:r>
          </a:p>
          <a:p>
            <a:r>
              <a:rPr lang="en-US" dirty="0"/>
              <a:t>Where do OEM physicians work?</a:t>
            </a:r>
          </a:p>
          <a:p>
            <a:r>
              <a:rPr lang="en-US" dirty="0"/>
              <a:t>Who do OEM physicians work with?</a:t>
            </a:r>
          </a:p>
          <a:p>
            <a:r>
              <a:rPr lang="en-US" dirty="0"/>
              <a:t>How did OEM start?</a:t>
            </a:r>
          </a:p>
          <a:p>
            <a:r>
              <a:rPr lang="en-US" dirty="0"/>
              <a:t>Why choose OEM?</a:t>
            </a:r>
          </a:p>
          <a:p>
            <a:r>
              <a:rPr lang="en-US" dirty="0"/>
              <a:t>How do I become an OEM physician?</a:t>
            </a:r>
          </a:p>
          <a:p>
            <a:r>
              <a:rPr lang="en-US" dirty="0"/>
              <a:t>What is ACOEM?</a:t>
            </a:r>
          </a:p>
        </p:txBody>
      </p:sp>
      <p:pic>
        <p:nvPicPr>
          <p:cNvPr id="8" name="Picture 7" descr="Graphical user interface&#10;&#10;Description automatically generated">
            <a:extLst>
              <a:ext uri="{FF2B5EF4-FFF2-40B4-BE49-F238E27FC236}">
                <a16:creationId xmlns:a16="http://schemas.microsoft.com/office/drawing/2014/main" id="{ADF5129F-4367-B469-BFDA-E623F7F2EEB3}"/>
              </a:ext>
            </a:extLst>
          </p:cNvPr>
          <p:cNvPicPr>
            <a:picLocks noChangeAspect="1"/>
          </p:cNvPicPr>
          <p:nvPr/>
        </p:nvPicPr>
        <p:blipFill>
          <a:blip r:embed="rId3"/>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658992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p:txBody>
          <a:bodyPr/>
          <a:lstStyle/>
          <a:p>
            <a:r>
              <a:rPr lang="en-US" b="1" dirty="0">
                <a:solidFill>
                  <a:schemeClr val="tx1"/>
                </a:solidFill>
              </a:rPr>
              <a:t>How did OEM start? </a:t>
            </a:r>
          </a:p>
        </p:txBody>
      </p:sp>
      <p:sp>
        <p:nvSpPr>
          <p:cNvPr id="3" name="Content Placeholder 2">
            <a:extLst>
              <a:ext uri="{FF2B5EF4-FFF2-40B4-BE49-F238E27FC236}">
                <a16:creationId xmlns:a16="http://schemas.microsoft.com/office/drawing/2014/main" id="{2BD85819-30A8-4F3E-9193-A4AE51405EF8}"/>
              </a:ext>
            </a:extLst>
          </p:cNvPr>
          <p:cNvSpPr>
            <a:spLocks noGrp="1"/>
          </p:cNvSpPr>
          <p:nvPr>
            <p:ph idx="1"/>
          </p:nvPr>
        </p:nvSpPr>
        <p:spPr>
          <a:xfrm>
            <a:off x="546274" y="1466193"/>
            <a:ext cx="10515600" cy="4488200"/>
          </a:xfrm>
        </p:spPr>
        <p:txBody>
          <a:bodyPr>
            <a:normAutofit lnSpcReduction="10000"/>
          </a:bodyPr>
          <a:lstStyle/>
          <a:p>
            <a:r>
              <a:rPr lang="en-US" b="1" dirty="0">
                <a:solidFill>
                  <a:schemeClr val="accent1"/>
                </a:solidFill>
              </a:rPr>
              <a:t>Hippocrates</a:t>
            </a:r>
          </a:p>
          <a:p>
            <a:pPr lvl="1"/>
            <a:r>
              <a:rPr lang="en-US" dirty="0"/>
              <a:t>400 B.C.</a:t>
            </a:r>
          </a:p>
          <a:p>
            <a:pPr lvl="1"/>
            <a:r>
              <a:rPr lang="en-US" dirty="0"/>
              <a:t>Described lead poisoning in miners</a:t>
            </a:r>
          </a:p>
          <a:p>
            <a:pPr lvl="1"/>
            <a:endParaRPr lang="en-US" dirty="0"/>
          </a:p>
          <a:p>
            <a:r>
              <a:rPr lang="en-US" b="1" dirty="0">
                <a:solidFill>
                  <a:schemeClr val="accent1"/>
                </a:solidFill>
              </a:rPr>
              <a:t>Bernardino </a:t>
            </a:r>
            <a:r>
              <a:rPr lang="en-US" b="1" dirty="0" err="1">
                <a:solidFill>
                  <a:schemeClr val="accent1"/>
                </a:solidFill>
              </a:rPr>
              <a:t>Ramazzini</a:t>
            </a:r>
            <a:endParaRPr lang="en-US" b="1" dirty="0">
              <a:solidFill>
                <a:schemeClr val="accent1"/>
              </a:solidFill>
            </a:endParaRPr>
          </a:p>
          <a:p>
            <a:pPr lvl="1"/>
            <a:r>
              <a:rPr lang="en-US" i="1" dirty="0"/>
              <a:t>De </a:t>
            </a:r>
            <a:r>
              <a:rPr lang="en-US" i="1" dirty="0" err="1"/>
              <a:t>Morbis</a:t>
            </a:r>
            <a:r>
              <a:rPr lang="en-US" i="1" dirty="0"/>
              <a:t> </a:t>
            </a:r>
            <a:r>
              <a:rPr lang="en-US" i="1" dirty="0" err="1"/>
              <a:t>Artificum</a:t>
            </a:r>
            <a:r>
              <a:rPr lang="en-US" i="1" dirty="0"/>
              <a:t> </a:t>
            </a:r>
            <a:r>
              <a:rPr lang="en-US" i="1" dirty="0" err="1"/>
              <a:t>Diatriba</a:t>
            </a:r>
            <a:r>
              <a:rPr lang="en-US" i="1" dirty="0"/>
              <a:t> – 1700</a:t>
            </a:r>
          </a:p>
          <a:p>
            <a:pPr marL="457200" lvl="1" indent="0">
              <a:buNone/>
            </a:pPr>
            <a:endParaRPr lang="en-US" i="1" dirty="0"/>
          </a:p>
          <a:p>
            <a:r>
              <a:rPr lang="en-US" b="1" dirty="0">
                <a:solidFill>
                  <a:schemeClr val="accent1"/>
                </a:solidFill>
              </a:rPr>
              <a:t>Alice Hamilton</a:t>
            </a:r>
          </a:p>
          <a:p>
            <a:pPr lvl="1"/>
            <a:r>
              <a:rPr lang="en-US" dirty="0"/>
              <a:t>1869 - 1970</a:t>
            </a:r>
          </a:p>
          <a:p>
            <a:pPr lvl="1"/>
            <a:r>
              <a:rPr lang="en-US" dirty="0"/>
              <a:t>First female faculty member at Harvard University </a:t>
            </a:r>
          </a:p>
          <a:p>
            <a:pPr lvl="1"/>
            <a:r>
              <a:rPr lang="en-US" i="1" dirty="0"/>
              <a:t>Industrial Poisons in the United States, Industrial Toxicology</a:t>
            </a:r>
          </a:p>
        </p:txBody>
      </p:sp>
      <p:pic>
        <p:nvPicPr>
          <p:cNvPr id="4098" name="Picture 2" descr="Image result for hippocrates">
            <a:extLst>
              <a:ext uri="{FF2B5EF4-FFF2-40B4-BE49-F238E27FC236}">
                <a16:creationId xmlns:a16="http://schemas.microsoft.com/office/drawing/2014/main" id="{6E24A219-FC4B-407A-92E7-FBC14AD1BD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7876" y="272340"/>
            <a:ext cx="2802238" cy="238770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100" name="Picture 4" descr="Image result for Bernardino Ramazzini">
            <a:extLst>
              <a:ext uri="{FF2B5EF4-FFF2-40B4-BE49-F238E27FC236}">
                <a16:creationId xmlns:a16="http://schemas.microsoft.com/office/drawing/2014/main" id="{58C11B01-6EF7-46AE-9E61-F65B7BF8A5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2071" y="1466193"/>
            <a:ext cx="1966069" cy="318463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102" name="Picture 6" descr="Image result for Alice Hamilton">
            <a:extLst>
              <a:ext uri="{FF2B5EF4-FFF2-40B4-BE49-F238E27FC236}">
                <a16:creationId xmlns:a16="http://schemas.microsoft.com/office/drawing/2014/main" id="{67319FC4-D6C6-44DD-BE32-4787DDC582C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4360"/>
          <a:stretch/>
        </p:blipFill>
        <p:spPr bwMode="auto">
          <a:xfrm>
            <a:off x="9274001" y="3227093"/>
            <a:ext cx="2371725" cy="25945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 name="Picture 4" descr="Graphical user interface&#10;&#10;Description automatically generated">
            <a:extLst>
              <a:ext uri="{FF2B5EF4-FFF2-40B4-BE49-F238E27FC236}">
                <a16:creationId xmlns:a16="http://schemas.microsoft.com/office/drawing/2014/main" id="{AED9C351-55C6-5B29-78BC-C03C88A1A493}"/>
              </a:ext>
            </a:extLst>
          </p:cNvPr>
          <p:cNvPicPr>
            <a:picLocks noChangeAspect="1"/>
          </p:cNvPicPr>
          <p:nvPr/>
        </p:nvPicPr>
        <p:blipFill>
          <a:blip r:embed="rId6"/>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483103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p:txBody>
          <a:bodyPr/>
          <a:lstStyle/>
          <a:p>
            <a:r>
              <a:rPr lang="en-US" b="1" dirty="0">
                <a:solidFill>
                  <a:schemeClr val="tx1"/>
                </a:solidFill>
              </a:rPr>
              <a:t>Why Choose a Career in OEM?</a:t>
            </a:r>
          </a:p>
        </p:txBody>
      </p:sp>
      <p:sp>
        <p:nvSpPr>
          <p:cNvPr id="3" name="Content Placeholder 2">
            <a:extLst>
              <a:ext uri="{FF2B5EF4-FFF2-40B4-BE49-F238E27FC236}">
                <a16:creationId xmlns:a16="http://schemas.microsoft.com/office/drawing/2014/main" id="{2BD85819-30A8-4F3E-9193-A4AE51405EF8}"/>
              </a:ext>
            </a:extLst>
          </p:cNvPr>
          <p:cNvSpPr>
            <a:spLocks noGrp="1"/>
          </p:cNvSpPr>
          <p:nvPr>
            <p:ph idx="1"/>
          </p:nvPr>
        </p:nvSpPr>
        <p:spPr>
          <a:xfrm>
            <a:off x="838200" y="1466832"/>
            <a:ext cx="7186448" cy="4300151"/>
          </a:xfrm>
        </p:spPr>
        <p:txBody>
          <a:bodyPr>
            <a:normAutofit/>
          </a:bodyPr>
          <a:lstStyle/>
          <a:p>
            <a:pPr>
              <a:buClr>
                <a:schemeClr val="tx1"/>
              </a:buClr>
            </a:pPr>
            <a:r>
              <a:rPr lang="en-US" b="1" dirty="0">
                <a:solidFill>
                  <a:srgbClr val="0D5CA9"/>
                </a:solidFill>
              </a:rPr>
              <a:t>High satisfaction/low burnout rate</a:t>
            </a:r>
            <a:endParaRPr lang="en-US" dirty="0"/>
          </a:p>
          <a:p>
            <a:endParaRPr lang="en-US" dirty="0"/>
          </a:p>
        </p:txBody>
      </p:sp>
      <p:pic>
        <p:nvPicPr>
          <p:cNvPr id="5" name="Picture 4">
            <a:extLst>
              <a:ext uri="{FF2B5EF4-FFF2-40B4-BE49-F238E27FC236}">
                <a16:creationId xmlns:a16="http://schemas.microsoft.com/office/drawing/2014/main" id="{8EC6244E-6BFC-4DCA-A66C-3E8602CFCB0C}"/>
              </a:ext>
            </a:extLst>
          </p:cNvPr>
          <p:cNvPicPr>
            <a:picLocks noChangeAspect="1"/>
          </p:cNvPicPr>
          <p:nvPr/>
        </p:nvPicPr>
        <p:blipFill>
          <a:blip r:embed="rId3"/>
          <a:stretch>
            <a:fillRect/>
          </a:stretch>
        </p:blipFill>
        <p:spPr>
          <a:xfrm>
            <a:off x="1190689" y="1927293"/>
            <a:ext cx="6455962" cy="4085867"/>
          </a:xfrm>
          <a:prstGeom prst="rect">
            <a:avLst/>
          </a:prstGeom>
        </p:spPr>
      </p:pic>
      <p:pic>
        <p:nvPicPr>
          <p:cNvPr id="6" name="Picture 5">
            <a:extLst>
              <a:ext uri="{FF2B5EF4-FFF2-40B4-BE49-F238E27FC236}">
                <a16:creationId xmlns:a16="http://schemas.microsoft.com/office/drawing/2014/main" id="{A81E3745-27BC-495C-90EC-9EEBD6C21703}"/>
              </a:ext>
            </a:extLst>
          </p:cNvPr>
          <p:cNvPicPr>
            <a:picLocks noChangeAspect="1"/>
          </p:cNvPicPr>
          <p:nvPr/>
        </p:nvPicPr>
        <p:blipFill>
          <a:blip r:embed="rId4"/>
          <a:stretch>
            <a:fillRect/>
          </a:stretch>
        </p:blipFill>
        <p:spPr>
          <a:xfrm>
            <a:off x="7747822" y="599320"/>
            <a:ext cx="4289511" cy="5335964"/>
          </a:xfrm>
          <a:prstGeom prst="rect">
            <a:avLst/>
          </a:prstGeom>
        </p:spPr>
      </p:pic>
      <p:sp>
        <p:nvSpPr>
          <p:cNvPr id="7" name="Arrow: Down 6">
            <a:extLst>
              <a:ext uri="{FF2B5EF4-FFF2-40B4-BE49-F238E27FC236}">
                <a16:creationId xmlns:a16="http://schemas.microsoft.com/office/drawing/2014/main" id="{8A3C6F1A-ECF1-4461-A487-BBF64E71119C}"/>
              </a:ext>
            </a:extLst>
          </p:cNvPr>
          <p:cNvSpPr/>
          <p:nvPr/>
        </p:nvSpPr>
        <p:spPr>
          <a:xfrm>
            <a:off x="1592880" y="5171090"/>
            <a:ext cx="457200" cy="595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F03ED164-86F4-49CC-9C1A-2BCA7DE1C542}"/>
              </a:ext>
            </a:extLst>
          </p:cNvPr>
          <p:cNvSpPr/>
          <p:nvPr/>
        </p:nvSpPr>
        <p:spPr>
          <a:xfrm>
            <a:off x="8184931" y="4873143"/>
            <a:ext cx="457200" cy="595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240BA05-6681-4683-A21D-8E102C9FCE62}"/>
              </a:ext>
            </a:extLst>
          </p:cNvPr>
          <p:cNvSpPr txBox="1"/>
          <p:nvPr/>
        </p:nvSpPr>
        <p:spPr>
          <a:xfrm>
            <a:off x="3705726" y="1927293"/>
            <a:ext cx="2951748" cy="446939"/>
          </a:xfrm>
          <a:prstGeom prst="rect">
            <a:avLst/>
          </a:prstGeom>
          <a:noFill/>
        </p:spPr>
        <p:txBody>
          <a:bodyPr wrap="square" rtlCol="0">
            <a:spAutoFit/>
          </a:bodyPr>
          <a:lstStyle/>
          <a:p>
            <a:endParaRPr lang="en-US" dirty="0"/>
          </a:p>
        </p:txBody>
      </p:sp>
      <p:pic>
        <p:nvPicPr>
          <p:cNvPr id="10" name="Picture 9">
            <a:extLst>
              <a:ext uri="{FF2B5EF4-FFF2-40B4-BE49-F238E27FC236}">
                <a16:creationId xmlns:a16="http://schemas.microsoft.com/office/drawing/2014/main" id="{EB12D416-FAB7-4BDB-8D67-4C773510744B}"/>
              </a:ext>
            </a:extLst>
          </p:cNvPr>
          <p:cNvPicPr>
            <a:picLocks noChangeAspect="1"/>
          </p:cNvPicPr>
          <p:nvPr/>
        </p:nvPicPr>
        <p:blipFill>
          <a:blip r:embed="rId5"/>
          <a:stretch>
            <a:fillRect/>
          </a:stretch>
        </p:blipFill>
        <p:spPr>
          <a:xfrm>
            <a:off x="587088" y="3008623"/>
            <a:ext cx="1046920" cy="1895007"/>
          </a:xfrm>
          <a:prstGeom prst="rect">
            <a:avLst/>
          </a:prstGeom>
        </p:spPr>
      </p:pic>
      <p:pic>
        <p:nvPicPr>
          <p:cNvPr id="12" name="Picture 11">
            <a:extLst>
              <a:ext uri="{FF2B5EF4-FFF2-40B4-BE49-F238E27FC236}">
                <a16:creationId xmlns:a16="http://schemas.microsoft.com/office/drawing/2014/main" id="{8758A42E-1562-4F64-AB1B-743BF46D79EC}"/>
              </a:ext>
            </a:extLst>
          </p:cNvPr>
          <p:cNvPicPr>
            <a:picLocks noChangeAspect="1"/>
          </p:cNvPicPr>
          <p:nvPr/>
        </p:nvPicPr>
        <p:blipFill>
          <a:blip r:embed="rId6"/>
          <a:stretch>
            <a:fillRect/>
          </a:stretch>
        </p:blipFill>
        <p:spPr>
          <a:xfrm>
            <a:off x="7775762" y="208553"/>
            <a:ext cx="2670258" cy="449604"/>
          </a:xfrm>
          <a:prstGeom prst="rect">
            <a:avLst/>
          </a:prstGeom>
        </p:spPr>
      </p:pic>
      <p:sp>
        <p:nvSpPr>
          <p:cNvPr id="13" name="TextBox 12">
            <a:extLst>
              <a:ext uri="{FF2B5EF4-FFF2-40B4-BE49-F238E27FC236}">
                <a16:creationId xmlns:a16="http://schemas.microsoft.com/office/drawing/2014/main" id="{464AE4C2-D778-4680-9120-1342E3E98FDF}"/>
              </a:ext>
            </a:extLst>
          </p:cNvPr>
          <p:cNvSpPr txBox="1"/>
          <p:nvPr/>
        </p:nvSpPr>
        <p:spPr>
          <a:xfrm>
            <a:off x="10012680" y="148340"/>
            <a:ext cx="675640" cy="276999"/>
          </a:xfrm>
          <a:prstGeom prst="rect">
            <a:avLst/>
          </a:prstGeom>
          <a:noFill/>
        </p:spPr>
        <p:txBody>
          <a:bodyPr wrap="square" rtlCol="0">
            <a:spAutoFit/>
          </a:bodyPr>
          <a:lstStyle/>
          <a:p>
            <a:r>
              <a:rPr lang="en-US" sz="1200" dirty="0">
                <a:solidFill>
                  <a:schemeClr val="bg1"/>
                </a:solidFill>
              </a:rPr>
              <a:t>2015</a:t>
            </a:r>
          </a:p>
        </p:txBody>
      </p:sp>
      <p:pic>
        <p:nvPicPr>
          <p:cNvPr id="11" name="Picture 10" descr="Graphical user interface&#10;&#10;Description automatically generated">
            <a:extLst>
              <a:ext uri="{FF2B5EF4-FFF2-40B4-BE49-F238E27FC236}">
                <a16:creationId xmlns:a16="http://schemas.microsoft.com/office/drawing/2014/main" id="{FBCBBBBF-305E-7D74-513E-08BF1737C048}"/>
              </a:ext>
            </a:extLst>
          </p:cNvPr>
          <p:cNvPicPr>
            <a:picLocks noChangeAspect="1"/>
          </p:cNvPicPr>
          <p:nvPr/>
        </p:nvPicPr>
        <p:blipFill>
          <a:blip r:embed="rId7"/>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292286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p:txBody>
          <a:bodyPr/>
          <a:lstStyle/>
          <a:p>
            <a:r>
              <a:rPr lang="en-US" b="1" dirty="0">
                <a:solidFill>
                  <a:schemeClr val="tx1"/>
                </a:solidFill>
              </a:rPr>
              <a:t>Why Choose a Career in OEM?</a:t>
            </a:r>
          </a:p>
        </p:txBody>
      </p:sp>
      <p:sp>
        <p:nvSpPr>
          <p:cNvPr id="3" name="Content Placeholder 2">
            <a:extLst>
              <a:ext uri="{FF2B5EF4-FFF2-40B4-BE49-F238E27FC236}">
                <a16:creationId xmlns:a16="http://schemas.microsoft.com/office/drawing/2014/main" id="{2BD85819-30A8-4F3E-9193-A4AE51405EF8}"/>
              </a:ext>
            </a:extLst>
          </p:cNvPr>
          <p:cNvSpPr>
            <a:spLocks noGrp="1"/>
          </p:cNvSpPr>
          <p:nvPr>
            <p:ph idx="1"/>
          </p:nvPr>
        </p:nvSpPr>
        <p:spPr>
          <a:xfrm>
            <a:off x="940098" y="1690688"/>
            <a:ext cx="6618890" cy="4300151"/>
          </a:xfrm>
        </p:spPr>
        <p:txBody>
          <a:bodyPr>
            <a:normAutofit/>
          </a:bodyPr>
          <a:lstStyle/>
          <a:p>
            <a:pPr>
              <a:buClr>
                <a:schemeClr val="tx1"/>
              </a:buClr>
            </a:pPr>
            <a:r>
              <a:rPr lang="en-US" b="1" dirty="0">
                <a:solidFill>
                  <a:srgbClr val="0D5CA9"/>
                </a:solidFill>
              </a:rPr>
              <a:t>Excellent work/life balance</a:t>
            </a:r>
          </a:p>
          <a:p>
            <a:pPr lvl="1">
              <a:buClr>
                <a:schemeClr val="tx1"/>
              </a:buClr>
            </a:pPr>
            <a:r>
              <a:rPr lang="en-US" dirty="0"/>
              <a:t>Outpatient hours</a:t>
            </a:r>
          </a:p>
          <a:p>
            <a:pPr lvl="1">
              <a:buClr>
                <a:schemeClr val="tx1"/>
              </a:buClr>
            </a:pPr>
            <a:r>
              <a:rPr lang="en-US" dirty="0"/>
              <a:t>Limited to no call</a:t>
            </a:r>
          </a:p>
          <a:p>
            <a:pPr>
              <a:buClr>
                <a:schemeClr val="tx1"/>
              </a:buClr>
            </a:pPr>
            <a:endParaRPr lang="en-US" sz="2800" dirty="0"/>
          </a:p>
          <a:p>
            <a:pPr marL="0" indent="0">
              <a:buNone/>
            </a:pPr>
            <a:endParaRPr lang="en-US" dirty="0"/>
          </a:p>
        </p:txBody>
      </p:sp>
      <p:pic>
        <p:nvPicPr>
          <p:cNvPr id="5" name="Picture 4">
            <a:extLst>
              <a:ext uri="{FF2B5EF4-FFF2-40B4-BE49-F238E27FC236}">
                <a16:creationId xmlns:a16="http://schemas.microsoft.com/office/drawing/2014/main" id="{3ACA81CF-E359-4258-9F62-329732743116}"/>
              </a:ext>
            </a:extLst>
          </p:cNvPr>
          <p:cNvPicPr>
            <a:picLocks noChangeAspect="1"/>
          </p:cNvPicPr>
          <p:nvPr/>
        </p:nvPicPr>
        <p:blipFill>
          <a:blip r:embed="rId3"/>
          <a:stretch>
            <a:fillRect/>
          </a:stretch>
        </p:blipFill>
        <p:spPr>
          <a:xfrm>
            <a:off x="7959039" y="859478"/>
            <a:ext cx="3604074" cy="5139043"/>
          </a:xfrm>
          <a:prstGeom prst="rect">
            <a:avLst/>
          </a:prstGeom>
        </p:spPr>
      </p:pic>
      <p:sp>
        <p:nvSpPr>
          <p:cNvPr id="6" name="Arrow: Down 5">
            <a:extLst>
              <a:ext uri="{FF2B5EF4-FFF2-40B4-BE49-F238E27FC236}">
                <a16:creationId xmlns:a16="http://schemas.microsoft.com/office/drawing/2014/main" id="{9F5E36FC-DF35-42D0-9492-7C794E708E4F}"/>
              </a:ext>
            </a:extLst>
          </p:cNvPr>
          <p:cNvSpPr/>
          <p:nvPr/>
        </p:nvSpPr>
        <p:spPr>
          <a:xfrm rot="10800000">
            <a:off x="8067741" y="1148267"/>
            <a:ext cx="457200" cy="595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D67137DF-69EF-49F3-BE57-F144B4D1E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149" y="3005485"/>
            <a:ext cx="3874790" cy="2956518"/>
          </a:xfrm>
          <a:prstGeom prst="rect">
            <a:avLst/>
          </a:prstGeom>
          <a:noFill/>
          <a:extLst>
            <a:ext uri="{909E8E84-426E-40DD-AFC4-6F175D3DCCD1}">
              <a14:hiddenFill xmlns:a14="http://schemas.microsoft.com/office/drawing/2010/main">
                <a:solidFill>
                  <a:srgbClr val="FFFFFF"/>
                </a:solidFill>
              </a14:hiddenFill>
            </a:ext>
          </a:extLst>
        </p:spPr>
      </p:pic>
      <p:sp>
        <p:nvSpPr>
          <p:cNvPr id="7" name="Arrow: Down 6">
            <a:extLst>
              <a:ext uri="{FF2B5EF4-FFF2-40B4-BE49-F238E27FC236}">
                <a16:creationId xmlns:a16="http://schemas.microsoft.com/office/drawing/2014/main" id="{00287B6B-C93E-4109-B706-2C828CE76961}"/>
              </a:ext>
            </a:extLst>
          </p:cNvPr>
          <p:cNvSpPr/>
          <p:nvPr/>
        </p:nvSpPr>
        <p:spPr>
          <a:xfrm rot="5400000">
            <a:off x="3048943" y="2907303"/>
            <a:ext cx="457200" cy="595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718F7C5-A4FD-4802-9398-E9509163BF35}"/>
              </a:ext>
            </a:extLst>
          </p:cNvPr>
          <p:cNvPicPr>
            <a:picLocks noChangeAspect="1"/>
          </p:cNvPicPr>
          <p:nvPr/>
        </p:nvPicPr>
        <p:blipFill>
          <a:blip r:embed="rId5"/>
          <a:stretch>
            <a:fillRect/>
          </a:stretch>
        </p:blipFill>
        <p:spPr>
          <a:xfrm>
            <a:off x="8027619" y="463488"/>
            <a:ext cx="2670258" cy="449604"/>
          </a:xfrm>
          <a:prstGeom prst="rect">
            <a:avLst/>
          </a:prstGeom>
        </p:spPr>
      </p:pic>
      <p:sp>
        <p:nvSpPr>
          <p:cNvPr id="9" name="TextBox 8">
            <a:extLst>
              <a:ext uri="{FF2B5EF4-FFF2-40B4-BE49-F238E27FC236}">
                <a16:creationId xmlns:a16="http://schemas.microsoft.com/office/drawing/2014/main" id="{42B22F82-5B87-4B75-B029-F0A39925674B}"/>
              </a:ext>
            </a:extLst>
          </p:cNvPr>
          <p:cNvSpPr txBox="1"/>
          <p:nvPr/>
        </p:nvSpPr>
        <p:spPr>
          <a:xfrm>
            <a:off x="10222263" y="411291"/>
            <a:ext cx="675640" cy="276999"/>
          </a:xfrm>
          <a:prstGeom prst="rect">
            <a:avLst/>
          </a:prstGeom>
          <a:noFill/>
        </p:spPr>
        <p:txBody>
          <a:bodyPr wrap="square" rtlCol="0">
            <a:spAutoFit/>
          </a:bodyPr>
          <a:lstStyle/>
          <a:p>
            <a:r>
              <a:rPr lang="en-US" sz="1200" dirty="0">
                <a:solidFill>
                  <a:schemeClr val="bg1"/>
                </a:solidFill>
              </a:rPr>
              <a:t>2015</a:t>
            </a:r>
          </a:p>
        </p:txBody>
      </p:sp>
      <p:pic>
        <p:nvPicPr>
          <p:cNvPr id="10" name="Picture 9" descr="Graphical user interface&#10;&#10;Description automatically generated">
            <a:extLst>
              <a:ext uri="{FF2B5EF4-FFF2-40B4-BE49-F238E27FC236}">
                <a16:creationId xmlns:a16="http://schemas.microsoft.com/office/drawing/2014/main" id="{209F7BA0-714F-2F09-5DC1-CE411A188C7A}"/>
              </a:ext>
            </a:extLst>
          </p:cNvPr>
          <p:cNvPicPr>
            <a:picLocks noChangeAspect="1"/>
          </p:cNvPicPr>
          <p:nvPr/>
        </p:nvPicPr>
        <p:blipFill>
          <a:blip r:embed="rId6"/>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33346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p:txBody>
          <a:bodyPr/>
          <a:lstStyle/>
          <a:p>
            <a:r>
              <a:rPr lang="en-US" b="1" dirty="0">
                <a:solidFill>
                  <a:schemeClr val="tx1"/>
                </a:solidFill>
              </a:rPr>
              <a:t>Why Choose a Career in OEM?</a:t>
            </a:r>
          </a:p>
        </p:txBody>
      </p:sp>
      <p:sp>
        <p:nvSpPr>
          <p:cNvPr id="3" name="Content Placeholder 2">
            <a:extLst>
              <a:ext uri="{FF2B5EF4-FFF2-40B4-BE49-F238E27FC236}">
                <a16:creationId xmlns:a16="http://schemas.microsoft.com/office/drawing/2014/main" id="{2BD85819-30A8-4F3E-9193-A4AE51405EF8}"/>
              </a:ext>
            </a:extLst>
          </p:cNvPr>
          <p:cNvSpPr>
            <a:spLocks noGrp="1"/>
          </p:cNvSpPr>
          <p:nvPr>
            <p:ph idx="1"/>
          </p:nvPr>
        </p:nvSpPr>
        <p:spPr>
          <a:xfrm>
            <a:off x="838200" y="1690688"/>
            <a:ext cx="6618890" cy="4300151"/>
          </a:xfrm>
        </p:spPr>
        <p:txBody>
          <a:bodyPr>
            <a:normAutofit/>
          </a:bodyPr>
          <a:lstStyle/>
          <a:p>
            <a:r>
              <a:rPr lang="en-US" b="1" dirty="0">
                <a:solidFill>
                  <a:srgbClr val="0D5CA9"/>
                </a:solidFill>
              </a:rPr>
              <a:t>Variety </a:t>
            </a:r>
            <a:r>
              <a:rPr lang="en-US" dirty="0"/>
              <a:t>of</a:t>
            </a:r>
            <a:r>
              <a:rPr lang="en-US" b="1" dirty="0">
                <a:solidFill>
                  <a:srgbClr val="0D5CA9"/>
                </a:solidFill>
              </a:rPr>
              <a:t> </a:t>
            </a:r>
            <a:r>
              <a:rPr lang="en-US" dirty="0"/>
              <a:t>practice settings</a:t>
            </a:r>
          </a:p>
          <a:p>
            <a:pPr lvl="1"/>
            <a:r>
              <a:rPr lang="en-US" dirty="0"/>
              <a:t>Administrative, clinical, research, policy…</a:t>
            </a:r>
          </a:p>
          <a:p>
            <a:pPr lvl="1">
              <a:spcAft>
                <a:spcPts val="1200"/>
              </a:spcAft>
            </a:pPr>
            <a:r>
              <a:rPr lang="en-US" dirty="0"/>
              <a:t>A mix of different roles</a:t>
            </a:r>
          </a:p>
          <a:p>
            <a:pPr>
              <a:buClr>
                <a:schemeClr val="tx1"/>
              </a:buClr>
            </a:pPr>
            <a:r>
              <a:rPr lang="en-US" b="1" dirty="0">
                <a:solidFill>
                  <a:srgbClr val="0D5CA9"/>
                </a:solidFill>
              </a:rPr>
              <a:t>High Demand </a:t>
            </a:r>
            <a:r>
              <a:rPr lang="en-US" dirty="0"/>
              <a:t>for OEM physicians</a:t>
            </a:r>
          </a:p>
          <a:p>
            <a:pPr lvl="1">
              <a:buClr>
                <a:schemeClr val="tx1"/>
              </a:buClr>
            </a:pPr>
            <a:r>
              <a:rPr lang="en-US" dirty="0"/>
              <a:t>50 jobs for every graduating resident</a:t>
            </a:r>
          </a:p>
          <a:p>
            <a:pPr lvl="1">
              <a:buClr>
                <a:schemeClr val="tx1"/>
              </a:buClr>
            </a:pPr>
            <a:endParaRPr lang="en-US" dirty="0"/>
          </a:p>
          <a:p>
            <a:pPr>
              <a:buClr>
                <a:schemeClr val="tx1"/>
              </a:buClr>
            </a:pPr>
            <a:r>
              <a:rPr lang="en-US" b="1" dirty="0">
                <a:solidFill>
                  <a:srgbClr val="0D5CA9"/>
                </a:solidFill>
              </a:rPr>
              <a:t>Leadership Opportunities</a:t>
            </a:r>
            <a:endParaRPr lang="en-US" dirty="0"/>
          </a:p>
          <a:p>
            <a:pPr lvl="1">
              <a:buClr>
                <a:schemeClr val="tx1"/>
              </a:buClr>
            </a:pPr>
            <a:r>
              <a:rPr lang="en-US" dirty="0"/>
              <a:t>In clinical, governmental, business settings</a:t>
            </a:r>
          </a:p>
          <a:p>
            <a:pPr>
              <a:buClr>
                <a:schemeClr val="tx1"/>
              </a:buClr>
            </a:pPr>
            <a:endParaRPr lang="en-US" sz="2800" dirty="0"/>
          </a:p>
          <a:p>
            <a:pPr marL="0" indent="0">
              <a:buNone/>
            </a:pPr>
            <a:endParaRPr lang="en-US" dirty="0"/>
          </a:p>
        </p:txBody>
      </p:sp>
      <p:pic>
        <p:nvPicPr>
          <p:cNvPr id="9" name="Picture 8">
            <a:extLst>
              <a:ext uri="{FF2B5EF4-FFF2-40B4-BE49-F238E27FC236}">
                <a16:creationId xmlns:a16="http://schemas.microsoft.com/office/drawing/2014/main" id="{712297F9-9789-420F-BDD6-0A1AA7C9828D}"/>
              </a:ext>
            </a:extLst>
          </p:cNvPr>
          <p:cNvPicPr>
            <a:picLocks noChangeAspect="1"/>
          </p:cNvPicPr>
          <p:nvPr/>
        </p:nvPicPr>
        <p:blipFill>
          <a:blip r:embed="rId3"/>
          <a:stretch>
            <a:fillRect/>
          </a:stretch>
        </p:blipFill>
        <p:spPr>
          <a:xfrm>
            <a:off x="8525822" y="516004"/>
            <a:ext cx="3396176" cy="1187651"/>
          </a:xfrm>
          <a:prstGeom prst="rect">
            <a:avLst/>
          </a:prstGeom>
        </p:spPr>
      </p:pic>
      <p:pic>
        <p:nvPicPr>
          <p:cNvPr id="11" name="Picture 10">
            <a:extLst>
              <a:ext uri="{FF2B5EF4-FFF2-40B4-BE49-F238E27FC236}">
                <a16:creationId xmlns:a16="http://schemas.microsoft.com/office/drawing/2014/main" id="{0F6583E2-A213-4B1F-9E64-59A9DC554EEC}"/>
              </a:ext>
            </a:extLst>
          </p:cNvPr>
          <p:cNvPicPr>
            <a:picLocks noChangeAspect="1"/>
          </p:cNvPicPr>
          <p:nvPr/>
        </p:nvPicPr>
        <p:blipFill>
          <a:blip r:embed="rId4"/>
          <a:stretch>
            <a:fillRect/>
          </a:stretch>
        </p:blipFill>
        <p:spPr>
          <a:xfrm>
            <a:off x="8525822" y="1661945"/>
            <a:ext cx="3246223" cy="4086225"/>
          </a:xfrm>
          <a:prstGeom prst="rect">
            <a:avLst/>
          </a:prstGeom>
        </p:spPr>
      </p:pic>
      <p:sp>
        <p:nvSpPr>
          <p:cNvPr id="12" name="AutoShape 2">
            <a:extLst>
              <a:ext uri="{FF2B5EF4-FFF2-40B4-BE49-F238E27FC236}">
                <a16:creationId xmlns:a16="http://schemas.microsoft.com/office/drawing/2014/main" id="{B44112C5-E91F-4BB7-B8E3-9D9F4DD7C33B}"/>
              </a:ext>
            </a:extLst>
          </p:cNvPr>
          <p:cNvSpPr>
            <a:spLocks noChangeAspect="1" noChangeArrowheads="1"/>
          </p:cNvSpPr>
          <p:nvPr/>
        </p:nvSpPr>
        <p:spPr bwMode="auto">
          <a:xfrm>
            <a:off x="5943600" y="3291920"/>
            <a:ext cx="289480" cy="2894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8126450C-0F42-435C-AED6-18C5B787A0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807078" y="3497839"/>
            <a:ext cx="2751643" cy="685846"/>
          </a:xfrm>
          <a:prstGeom prst="rect">
            <a:avLst/>
          </a:prstGeom>
          <a:noFill/>
          <a:extLst>
            <a:ext uri="{909E8E84-426E-40DD-AFC4-6F175D3DCCD1}">
              <a14:hiddenFill xmlns:a14="http://schemas.microsoft.com/office/drawing/2010/main">
                <a:solidFill>
                  <a:srgbClr val="FFFFFF"/>
                </a:solidFill>
              </a14:hiddenFill>
            </a:ext>
          </a:extLst>
        </p:spPr>
      </p:pic>
      <p:sp>
        <p:nvSpPr>
          <p:cNvPr id="8" name="Arrow: Down 7">
            <a:extLst>
              <a:ext uri="{FF2B5EF4-FFF2-40B4-BE49-F238E27FC236}">
                <a16:creationId xmlns:a16="http://schemas.microsoft.com/office/drawing/2014/main" id="{042D1F86-482D-41D0-928E-5702B3A3CE69}"/>
              </a:ext>
            </a:extLst>
          </p:cNvPr>
          <p:cNvSpPr/>
          <p:nvPr/>
        </p:nvSpPr>
        <p:spPr>
          <a:xfrm rot="10800000">
            <a:off x="9723272" y="4669510"/>
            <a:ext cx="457200" cy="5958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1C0D5C62-C9B4-4378-3898-FE32E6B72645}"/>
              </a:ext>
            </a:extLst>
          </p:cNvPr>
          <p:cNvPicPr>
            <a:picLocks noChangeAspect="1"/>
          </p:cNvPicPr>
          <p:nvPr/>
        </p:nvPicPr>
        <p:blipFill>
          <a:blip r:embed="rId6"/>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7729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p:txBody>
          <a:bodyPr/>
          <a:lstStyle/>
          <a:p>
            <a:r>
              <a:rPr lang="en-US" b="1" dirty="0">
                <a:solidFill>
                  <a:schemeClr val="tx1"/>
                </a:solidFill>
              </a:rPr>
              <a:t>Compensation</a:t>
            </a:r>
          </a:p>
        </p:txBody>
      </p:sp>
      <p:sp>
        <p:nvSpPr>
          <p:cNvPr id="3" name="Content Placeholder 2">
            <a:extLst>
              <a:ext uri="{FF2B5EF4-FFF2-40B4-BE49-F238E27FC236}">
                <a16:creationId xmlns:a16="http://schemas.microsoft.com/office/drawing/2014/main" id="{2BD85819-30A8-4F3E-9193-A4AE51405EF8}"/>
              </a:ext>
            </a:extLst>
          </p:cNvPr>
          <p:cNvSpPr>
            <a:spLocks noGrp="1"/>
          </p:cNvSpPr>
          <p:nvPr>
            <p:ph idx="1"/>
          </p:nvPr>
        </p:nvSpPr>
        <p:spPr>
          <a:xfrm>
            <a:off x="345528" y="1540733"/>
            <a:ext cx="11110784" cy="4300151"/>
          </a:xfrm>
        </p:spPr>
        <p:txBody>
          <a:bodyPr>
            <a:normAutofit/>
          </a:bodyPr>
          <a:lstStyle/>
          <a:p>
            <a:pPr marL="0" indent="0">
              <a:buNone/>
            </a:pPr>
            <a:r>
              <a:rPr lang="en-US" sz="2400" b="1" u="sng" dirty="0">
                <a:solidFill>
                  <a:srgbClr val="0D5CA9"/>
                </a:solidFill>
              </a:rPr>
              <a:t>Position</a:t>
            </a:r>
            <a:r>
              <a:rPr lang="en-US" sz="2400" b="1" dirty="0">
                <a:solidFill>
                  <a:srgbClr val="0D5CA9"/>
                </a:solidFill>
              </a:rPr>
              <a:t>					</a:t>
            </a:r>
            <a:r>
              <a:rPr lang="en-US" sz="2400" b="1" u="sng" dirty="0">
                <a:solidFill>
                  <a:srgbClr val="0D5CA9"/>
                </a:solidFill>
              </a:rPr>
              <a:t>Compensation</a:t>
            </a:r>
          </a:p>
          <a:p>
            <a:pPr marL="0" indent="0">
              <a:spcAft>
                <a:spcPts val="1200"/>
              </a:spcAft>
              <a:buNone/>
            </a:pPr>
            <a:r>
              <a:rPr lang="en-US" sz="2400" dirty="0"/>
              <a:t>Corporate Medical Director			$270,000 - $725,000</a:t>
            </a:r>
          </a:p>
          <a:p>
            <a:pPr marL="0" indent="0">
              <a:spcAft>
                <a:spcPts val="1200"/>
              </a:spcAft>
              <a:buNone/>
            </a:pPr>
            <a:r>
              <a:rPr lang="en-US" sz="2400" dirty="0"/>
              <a:t>Consultant					$280,000 - $470,000</a:t>
            </a:r>
          </a:p>
          <a:p>
            <a:pPr marL="0" indent="0">
              <a:spcAft>
                <a:spcPts val="1200"/>
              </a:spcAft>
              <a:buNone/>
            </a:pPr>
            <a:r>
              <a:rPr lang="en-US" sz="2400" dirty="0"/>
              <a:t>CEO/President/Partner/Owner		$300,000 - $450,000</a:t>
            </a:r>
          </a:p>
          <a:p>
            <a:pPr marL="0" indent="0">
              <a:spcAft>
                <a:spcPts val="1200"/>
              </a:spcAft>
              <a:buNone/>
            </a:pPr>
            <a:r>
              <a:rPr lang="en-US" sz="2400" dirty="0"/>
              <a:t>Assistant/Associate Medical Director		$260,000 - $300,000</a:t>
            </a:r>
          </a:p>
          <a:p>
            <a:pPr marL="0" indent="0">
              <a:spcAft>
                <a:spcPts val="1200"/>
              </a:spcAft>
              <a:buNone/>
            </a:pPr>
            <a:r>
              <a:rPr lang="en-US" sz="2400" dirty="0"/>
              <a:t>Staff Physician/Clinician			$235,000 - $315,000</a:t>
            </a:r>
          </a:p>
          <a:p>
            <a:pPr marL="0" indent="0">
              <a:spcAft>
                <a:spcPts val="1200"/>
              </a:spcAft>
              <a:buNone/>
            </a:pPr>
            <a:r>
              <a:rPr lang="en-US" sz="2400" dirty="0"/>
              <a:t>Professor					$180,000 - $260,000</a:t>
            </a:r>
          </a:p>
        </p:txBody>
      </p:sp>
      <p:sp>
        <p:nvSpPr>
          <p:cNvPr id="10" name="AutoShape 2" descr="ACOEM Events by American College of Occupational and Environmental Medicine">
            <a:extLst>
              <a:ext uri="{FF2B5EF4-FFF2-40B4-BE49-F238E27FC236}">
                <a16:creationId xmlns:a16="http://schemas.microsoft.com/office/drawing/2014/main" id="{08E5ACCF-833A-42F4-B7F5-46929AEFE1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ACOEM Events by American College of Occupational and Environmental Medicine">
            <a:extLst>
              <a:ext uri="{FF2B5EF4-FFF2-40B4-BE49-F238E27FC236}">
                <a16:creationId xmlns:a16="http://schemas.microsoft.com/office/drawing/2014/main" id="{BA4CC4C6-8F7C-4362-A10E-B014433F0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0617" y="1919870"/>
            <a:ext cx="2514600" cy="25146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77B96BE-D8BE-4B5C-A893-AB14BF9496FB}"/>
              </a:ext>
            </a:extLst>
          </p:cNvPr>
          <p:cNvSpPr txBox="1"/>
          <p:nvPr/>
        </p:nvSpPr>
        <p:spPr>
          <a:xfrm>
            <a:off x="9086850" y="4467076"/>
            <a:ext cx="2862134" cy="923330"/>
          </a:xfrm>
          <a:prstGeom prst="rect">
            <a:avLst/>
          </a:prstGeom>
          <a:noFill/>
        </p:spPr>
        <p:txBody>
          <a:bodyPr wrap="square" rtlCol="0">
            <a:spAutoFit/>
          </a:bodyPr>
          <a:lstStyle/>
          <a:p>
            <a:pPr algn="ctr"/>
            <a:r>
              <a:rPr lang="en-US" dirty="0"/>
              <a:t>2018 ACOEM Physicians’ Practice Income and </a:t>
            </a:r>
          </a:p>
          <a:p>
            <a:pPr algn="ctr"/>
            <a:r>
              <a:rPr lang="en-US" dirty="0"/>
              <a:t>Benefits Survey</a:t>
            </a:r>
          </a:p>
        </p:txBody>
      </p:sp>
      <p:pic>
        <p:nvPicPr>
          <p:cNvPr id="5" name="Picture 4" descr="Graphical user interface&#10;&#10;Description automatically generated">
            <a:extLst>
              <a:ext uri="{FF2B5EF4-FFF2-40B4-BE49-F238E27FC236}">
                <a16:creationId xmlns:a16="http://schemas.microsoft.com/office/drawing/2014/main" id="{BBEDCCAD-6945-FB7D-3637-99A0A9F77D9F}"/>
              </a:ext>
            </a:extLst>
          </p:cNvPr>
          <p:cNvPicPr>
            <a:picLocks noChangeAspect="1"/>
          </p:cNvPicPr>
          <p:nvPr/>
        </p:nvPicPr>
        <p:blipFill>
          <a:blip r:embed="rId4"/>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1192133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p:txBody>
          <a:bodyPr/>
          <a:lstStyle/>
          <a:p>
            <a:r>
              <a:rPr lang="en-US" b="1" dirty="0">
                <a:solidFill>
                  <a:schemeClr val="tx1"/>
                </a:solidFill>
              </a:rPr>
              <a:t>How do I enter OEM?</a:t>
            </a:r>
          </a:p>
        </p:txBody>
      </p:sp>
      <p:sp>
        <p:nvSpPr>
          <p:cNvPr id="5" name="Content Placeholder 2">
            <a:extLst>
              <a:ext uri="{FF2B5EF4-FFF2-40B4-BE49-F238E27FC236}">
                <a16:creationId xmlns:a16="http://schemas.microsoft.com/office/drawing/2014/main" id="{146A0AA9-B59A-4C6C-B518-341C7FAC0909}"/>
              </a:ext>
            </a:extLst>
          </p:cNvPr>
          <p:cNvSpPr>
            <a:spLocks noGrp="1"/>
          </p:cNvSpPr>
          <p:nvPr>
            <p:ph idx="1"/>
          </p:nvPr>
        </p:nvSpPr>
        <p:spPr>
          <a:xfrm>
            <a:off x="459828" y="1406022"/>
            <a:ext cx="5845722" cy="4300151"/>
          </a:xfrm>
        </p:spPr>
        <p:txBody>
          <a:bodyPr>
            <a:normAutofit fontScale="92500" lnSpcReduction="10000"/>
          </a:bodyPr>
          <a:lstStyle/>
          <a:p>
            <a:r>
              <a:rPr lang="en-US" sz="2400" b="1" dirty="0">
                <a:solidFill>
                  <a:schemeClr val="accent1"/>
                </a:solidFill>
              </a:rPr>
              <a:t>ACGME-accredited residency </a:t>
            </a:r>
          </a:p>
          <a:p>
            <a:pPr lvl="1"/>
            <a:r>
              <a:rPr lang="en-US" sz="2000" dirty="0"/>
              <a:t>23 active programs (most ~2 slots per year)</a:t>
            </a:r>
          </a:p>
          <a:p>
            <a:pPr lvl="1"/>
            <a:r>
              <a:rPr lang="en-US" sz="2000" dirty="0"/>
              <a:t>3 years total (1 intern year + 2 OEM)</a:t>
            </a:r>
          </a:p>
          <a:p>
            <a:pPr lvl="1"/>
            <a:r>
              <a:rPr lang="en-US" sz="2000" dirty="0"/>
              <a:t>Unique application/match timeline</a:t>
            </a:r>
          </a:p>
          <a:p>
            <a:pPr lvl="1"/>
            <a:r>
              <a:rPr lang="en-US" sz="2000" dirty="0"/>
              <a:t>Primary vs secondary residency </a:t>
            </a:r>
          </a:p>
          <a:p>
            <a:pPr lvl="2"/>
            <a:r>
              <a:rPr lang="en-US" sz="1600" dirty="0"/>
              <a:t>Options available for mid-career switch</a:t>
            </a:r>
          </a:p>
          <a:p>
            <a:r>
              <a:rPr lang="en-US" sz="2400" b="1" dirty="0">
                <a:solidFill>
                  <a:schemeClr val="accent1"/>
                </a:solidFill>
              </a:rPr>
              <a:t>Masters of Public Health (MPH)</a:t>
            </a:r>
          </a:p>
          <a:p>
            <a:pPr lvl="1"/>
            <a:r>
              <a:rPr lang="en-US" sz="2000" dirty="0"/>
              <a:t>Or equivalent degree (MOH)</a:t>
            </a:r>
          </a:p>
          <a:p>
            <a:pPr lvl="1"/>
            <a:r>
              <a:rPr lang="en-US" sz="2000" dirty="0"/>
              <a:t>Included in residency training program</a:t>
            </a:r>
          </a:p>
          <a:p>
            <a:r>
              <a:rPr lang="en-US" sz="2400" b="1" dirty="0">
                <a:solidFill>
                  <a:schemeClr val="accent1"/>
                </a:solidFill>
              </a:rPr>
              <a:t>Rotations</a:t>
            </a:r>
            <a:endParaRPr lang="en-US" sz="2000" dirty="0"/>
          </a:p>
          <a:p>
            <a:r>
              <a:rPr lang="en-US" sz="2400" b="1" dirty="0">
                <a:solidFill>
                  <a:schemeClr val="accent1"/>
                </a:solidFill>
              </a:rPr>
              <a:t>Conferences</a:t>
            </a:r>
          </a:p>
          <a:p>
            <a:pPr lvl="1"/>
            <a:r>
              <a:rPr lang="en-US" sz="2000" dirty="0"/>
              <a:t>Regional/national (AOHC)</a:t>
            </a:r>
          </a:p>
          <a:p>
            <a:pPr lvl="1"/>
            <a:r>
              <a:rPr lang="en-US" sz="2000" dirty="0"/>
              <a:t>Student scholarships</a:t>
            </a:r>
          </a:p>
          <a:p>
            <a:pPr marL="0" indent="0">
              <a:buFont typeface="Arial" panose="020B0604020202020204" pitchFamily="34" charset="0"/>
              <a:buNone/>
            </a:pPr>
            <a:endParaRPr lang="en-US" sz="2400" dirty="0"/>
          </a:p>
          <a:p>
            <a:pPr marL="0" indent="0">
              <a:buNone/>
            </a:pPr>
            <a:endParaRPr lang="en-US" sz="2400" dirty="0"/>
          </a:p>
          <a:p>
            <a:pPr marL="0" indent="0">
              <a:buNone/>
            </a:pPr>
            <a:endParaRPr lang="en-US" sz="2400" dirty="0"/>
          </a:p>
        </p:txBody>
      </p:sp>
      <p:sp>
        <p:nvSpPr>
          <p:cNvPr id="6" name="Content Placeholder 2">
            <a:extLst>
              <a:ext uri="{FF2B5EF4-FFF2-40B4-BE49-F238E27FC236}">
                <a16:creationId xmlns:a16="http://schemas.microsoft.com/office/drawing/2014/main" id="{11BF610E-3CD5-4DAE-B297-D1394BAE8A07}"/>
              </a:ext>
            </a:extLst>
          </p:cNvPr>
          <p:cNvSpPr txBox="1">
            <a:spLocks/>
          </p:cNvSpPr>
          <p:nvPr/>
        </p:nvSpPr>
        <p:spPr>
          <a:xfrm>
            <a:off x="6381657" y="1406022"/>
            <a:ext cx="4972143" cy="4300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p:graphicFrame>
        <p:nvGraphicFramePr>
          <p:cNvPr id="4" name="Table 6">
            <a:extLst>
              <a:ext uri="{FF2B5EF4-FFF2-40B4-BE49-F238E27FC236}">
                <a16:creationId xmlns:a16="http://schemas.microsoft.com/office/drawing/2014/main" id="{2B5E4862-946F-47ED-B35C-4EE95E44EB4E}"/>
              </a:ext>
            </a:extLst>
          </p:cNvPr>
          <p:cNvGraphicFramePr>
            <a:graphicFrameLocks noGrp="1"/>
          </p:cNvGraphicFramePr>
          <p:nvPr>
            <p:extLst>
              <p:ext uri="{D42A27DB-BD31-4B8C-83A1-F6EECF244321}">
                <p14:modId xmlns:p14="http://schemas.microsoft.com/office/powerpoint/2010/main" val="235216373"/>
              </p:ext>
            </p:extLst>
          </p:nvPr>
        </p:nvGraphicFramePr>
        <p:xfrm>
          <a:off x="6381657" y="707453"/>
          <a:ext cx="5372090" cy="4998720"/>
        </p:xfrm>
        <a:graphic>
          <a:graphicData uri="http://schemas.openxmlformats.org/drawingml/2006/table">
            <a:tbl>
              <a:tblPr firstRow="1" bandRow="1">
                <a:tableStyleId>{BC89EF96-8CEA-46FF-86C4-4CE0E7609802}</a:tableStyleId>
              </a:tblPr>
              <a:tblGrid>
                <a:gridCol w="2655153">
                  <a:extLst>
                    <a:ext uri="{9D8B030D-6E8A-4147-A177-3AD203B41FA5}">
                      <a16:colId xmlns:a16="http://schemas.microsoft.com/office/drawing/2014/main" val="2391611048"/>
                    </a:ext>
                  </a:extLst>
                </a:gridCol>
                <a:gridCol w="2716937">
                  <a:extLst>
                    <a:ext uri="{9D8B030D-6E8A-4147-A177-3AD203B41FA5}">
                      <a16:colId xmlns:a16="http://schemas.microsoft.com/office/drawing/2014/main" val="4002308027"/>
                    </a:ext>
                  </a:extLst>
                </a:gridCol>
              </a:tblGrid>
              <a:tr h="370840">
                <a:tc gridSpan="2">
                  <a:txBody>
                    <a:bodyPr/>
                    <a:lstStyle/>
                    <a:p>
                      <a:pPr algn="ctr"/>
                      <a:r>
                        <a:rPr lang="en-US" b="1" dirty="0"/>
                        <a:t>OEM Residency Programs</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txBody>
                  <a:tcPr/>
                </a:tc>
                <a:extLst>
                  <a:ext uri="{0D108BD9-81ED-4DB2-BD59-A6C34878D82A}">
                    <a16:rowId xmlns:a16="http://schemas.microsoft.com/office/drawing/2014/main" val="2332767634"/>
                  </a:ext>
                </a:extLst>
              </a:tr>
              <a:tr h="370840">
                <a:tc>
                  <a:txBody>
                    <a:bodyPr/>
                    <a:lstStyle/>
                    <a:p>
                      <a:r>
                        <a:rPr lang="en-US" b="0" dirty="0"/>
                        <a:t>Duke University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 of Cincinnati</a:t>
                      </a:r>
                      <a:endParaRPr lang="en-US" b="0" dirty="0"/>
                    </a:p>
                  </a:txBody>
                  <a:tcPr/>
                </a:tc>
                <a:extLst>
                  <a:ext uri="{0D108BD9-81ED-4DB2-BD59-A6C34878D82A}">
                    <a16:rowId xmlns:a16="http://schemas.microsoft.com/office/drawing/2014/main" val="1372373767"/>
                  </a:ext>
                </a:extLst>
              </a:tr>
              <a:tr h="370840">
                <a:tc>
                  <a:txBody>
                    <a:bodyPr/>
                    <a:lstStyle/>
                    <a:p>
                      <a:r>
                        <a:rPr lang="en-US" dirty="0"/>
                        <a:t>Harvard University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 of Colorado</a:t>
                      </a:r>
                    </a:p>
                  </a:txBody>
                  <a:tcPr/>
                </a:tc>
                <a:extLst>
                  <a:ext uri="{0D108BD9-81ED-4DB2-BD59-A6C34878D82A}">
                    <a16:rowId xmlns:a16="http://schemas.microsoft.com/office/drawing/2014/main" val="2518506847"/>
                  </a:ext>
                </a:extLst>
              </a:tr>
              <a:tr h="370840">
                <a:tc>
                  <a:txBody>
                    <a:bodyPr/>
                    <a:lstStyle/>
                    <a:p>
                      <a:r>
                        <a:rPr lang="en-US" dirty="0"/>
                        <a:t>HealthPartners </a:t>
                      </a:r>
                    </a:p>
                    <a:p>
                      <a:r>
                        <a:rPr lang="en-US" sz="1200" dirty="0"/>
                        <a:t>(University of Minnesota)</a:t>
                      </a:r>
                      <a:endParaRPr lang="en-US" dirty="0"/>
                    </a:p>
                  </a:txBody>
                  <a:tcPr/>
                </a:tc>
                <a:tc>
                  <a:txBody>
                    <a:bodyPr/>
                    <a:lstStyle/>
                    <a:p>
                      <a:r>
                        <a:rPr lang="en-US" b="0" dirty="0"/>
                        <a:t>U. of Illinois </a:t>
                      </a:r>
                      <a:r>
                        <a:rPr lang="en-US" sz="1400" b="0" dirty="0"/>
                        <a:t>(Chicago)</a:t>
                      </a:r>
                      <a:endParaRPr lang="en-US" b="0" dirty="0"/>
                    </a:p>
                  </a:txBody>
                  <a:tcPr anchor="ctr"/>
                </a:tc>
                <a:extLst>
                  <a:ext uri="{0D108BD9-81ED-4DB2-BD59-A6C34878D82A}">
                    <a16:rowId xmlns:a16="http://schemas.microsoft.com/office/drawing/2014/main" val="3215764420"/>
                  </a:ext>
                </a:extLst>
              </a:tr>
              <a:tr h="370840">
                <a:tc>
                  <a:txBody>
                    <a:bodyPr/>
                    <a:lstStyle/>
                    <a:p>
                      <a:r>
                        <a:rPr lang="en-US" dirty="0"/>
                        <a:t>Johns Hopkins</a:t>
                      </a:r>
                    </a:p>
                  </a:txBody>
                  <a:tcPr/>
                </a:tc>
                <a:tc>
                  <a:txBody>
                    <a:bodyPr/>
                    <a:lstStyle/>
                    <a:p>
                      <a:r>
                        <a:rPr lang="en-US" dirty="0"/>
                        <a:t>U. of Kentucky</a:t>
                      </a:r>
                    </a:p>
                  </a:txBody>
                  <a:tcPr anchor="ctr"/>
                </a:tc>
                <a:extLst>
                  <a:ext uri="{0D108BD9-81ED-4DB2-BD59-A6C34878D82A}">
                    <a16:rowId xmlns:a16="http://schemas.microsoft.com/office/drawing/2014/main" val="781636496"/>
                  </a:ext>
                </a:extLst>
              </a:tr>
              <a:tr h="370840">
                <a:tc>
                  <a:txBody>
                    <a:bodyPr/>
                    <a:lstStyle/>
                    <a:p>
                      <a:r>
                        <a:rPr lang="en-US" dirty="0"/>
                        <a:t>Loma Linda</a:t>
                      </a:r>
                    </a:p>
                  </a:txBody>
                  <a:tcPr/>
                </a:tc>
                <a:tc>
                  <a:txBody>
                    <a:bodyPr/>
                    <a:lstStyle/>
                    <a:p>
                      <a:r>
                        <a:rPr lang="en-US" dirty="0"/>
                        <a:t>U. of Pennsylvania</a:t>
                      </a:r>
                    </a:p>
                  </a:txBody>
                  <a:tcPr/>
                </a:tc>
                <a:extLst>
                  <a:ext uri="{0D108BD9-81ED-4DB2-BD59-A6C34878D82A}">
                    <a16:rowId xmlns:a16="http://schemas.microsoft.com/office/drawing/2014/main" val="1510098913"/>
                  </a:ext>
                </a:extLst>
              </a:tr>
              <a:tr h="370840">
                <a:tc>
                  <a:txBody>
                    <a:bodyPr/>
                    <a:lstStyle/>
                    <a:p>
                      <a:r>
                        <a:rPr lang="en-US" dirty="0"/>
                        <a:t>Meharry Medical College</a:t>
                      </a:r>
                    </a:p>
                  </a:txBody>
                  <a:tcPr/>
                </a:tc>
                <a:tc>
                  <a:txBody>
                    <a:bodyPr/>
                    <a:lstStyle/>
                    <a:p>
                      <a:r>
                        <a:rPr lang="en-US" dirty="0"/>
                        <a:t>U. of South Florida</a:t>
                      </a:r>
                    </a:p>
                  </a:txBody>
                  <a:tcPr/>
                </a:tc>
                <a:extLst>
                  <a:ext uri="{0D108BD9-81ED-4DB2-BD59-A6C34878D82A}">
                    <a16:rowId xmlns:a16="http://schemas.microsoft.com/office/drawing/2014/main" val="2950616237"/>
                  </a:ext>
                </a:extLst>
              </a:tr>
              <a:tr h="370840">
                <a:tc>
                  <a:txBody>
                    <a:bodyPr/>
                    <a:lstStyle/>
                    <a:p>
                      <a:r>
                        <a:rPr lang="en-US" dirty="0"/>
                        <a:t>Mount Sinai</a:t>
                      </a:r>
                    </a:p>
                  </a:txBody>
                  <a:tcPr/>
                </a:tc>
                <a:tc>
                  <a:txBody>
                    <a:bodyPr/>
                    <a:lstStyle/>
                    <a:p>
                      <a:r>
                        <a:rPr lang="en-US" dirty="0"/>
                        <a:t>U. of Texas (Houston) </a:t>
                      </a:r>
                    </a:p>
                  </a:txBody>
                  <a:tcPr/>
                </a:tc>
                <a:extLst>
                  <a:ext uri="{0D108BD9-81ED-4DB2-BD59-A6C34878D82A}">
                    <a16:rowId xmlns:a16="http://schemas.microsoft.com/office/drawing/2014/main" val="1445201506"/>
                  </a:ext>
                </a:extLst>
              </a:tr>
              <a:tr h="370840">
                <a:tc>
                  <a:txBody>
                    <a:bodyPr/>
                    <a:lstStyle/>
                    <a:p>
                      <a:r>
                        <a:rPr lang="en-US" dirty="0"/>
                        <a:t>Rutgers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 of Texas (Tyler) </a:t>
                      </a:r>
                    </a:p>
                  </a:txBody>
                  <a:tcPr/>
                </a:tc>
                <a:extLst>
                  <a:ext uri="{0D108BD9-81ED-4DB2-BD59-A6C34878D82A}">
                    <a16:rowId xmlns:a16="http://schemas.microsoft.com/office/drawing/2014/main" val="42751134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Uniformed Services (USU)</a:t>
                      </a:r>
                    </a:p>
                  </a:txBody>
                  <a:tcPr/>
                </a:tc>
                <a:tc>
                  <a:txBody>
                    <a:bodyPr/>
                    <a:lstStyle/>
                    <a:p>
                      <a:r>
                        <a:rPr lang="en-US" dirty="0"/>
                        <a:t>U. of Utah</a:t>
                      </a:r>
                    </a:p>
                  </a:txBody>
                  <a:tcPr/>
                </a:tc>
                <a:extLst>
                  <a:ext uri="{0D108BD9-81ED-4DB2-BD59-A6C34878D82A}">
                    <a16:rowId xmlns:a16="http://schemas.microsoft.com/office/drawing/2014/main" val="3690974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 Army (Fort Rucker)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 of Washington</a:t>
                      </a:r>
                    </a:p>
                  </a:txBody>
                  <a:tcPr/>
                </a:tc>
                <a:extLst>
                  <a:ext uri="{0D108BD9-81ED-4DB2-BD59-A6C34878D82A}">
                    <a16:rowId xmlns:a16="http://schemas.microsoft.com/office/drawing/2014/main" val="4239968480"/>
                  </a:ext>
                </a:extLst>
              </a:tr>
              <a:tr h="370840">
                <a:tc>
                  <a:txBody>
                    <a:bodyPr/>
                    <a:lstStyle/>
                    <a:p>
                      <a:r>
                        <a:rPr lang="en-US" dirty="0"/>
                        <a:t>UC Irvine</a:t>
                      </a:r>
                    </a:p>
                  </a:txBody>
                  <a:tcPr/>
                </a:tc>
                <a:tc>
                  <a:txBody>
                    <a:bodyPr/>
                    <a:lstStyle/>
                    <a:p>
                      <a:r>
                        <a:rPr lang="en-US" dirty="0"/>
                        <a:t>Yale</a:t>
                      </a:r>
                    </a:p>
                  </a:txBody>
                  <a:tcPr/>
                </a:tc>
                <a:extLst>
                  <a:ext uri="{0D108BD9-81ED-4DB2-BD59-A6C34878D82A}">
                    <a16:rowId xmlns:a16="http://schemas.microsoft.com/office/drawing/2014/main" val="2784166019"/>
                  </a:ext>
                </a:extLst>
              </a:tr>
              <a:tr h="370840">
                <a:tc>
                  <a:txBody>
                    <a:bodyPr/>
                    <a:lstStyle/>
                    <a:p>
                      <a:r>
                        <a:rPr lang="en-US" dirty="0"/>
                        <a:t>UC San Francisco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 Virginia</a:t>
                      </a:r>
                      <a:r>
                        <a:rPr lang="en-US" baseline="0" dirty="0"/>
                        <a:t> University</a:t>
                      </a:r>
                      <a:endParaRPr lang="en-US" dirty="0"/>
                    </a:p>
                  </a:txBody>
                  <a:tcPr/>
                </a:tc>
                <a:extLst>
                  <a:ext uri="{0D108BD9-81ED-4DB2-BD59-A6C34878D82A}">
                    <a16:rowId xmlns:a16="http://schemas.microsoft.com/office/drawing/2014/main" val="174959005"/>
                  </a:ext>
                </a:extLst>
              </a:tr>
            </a:tbl>
          </a:graphicData>
        </a:graphic>
      </p:graphicFrame>
      <p:pic>
        <p:nvPicPr>
          <p:cNvPr id="7" name="Picture 6" descr="Graphical user interface&#10;&#10;Description automatically generated">
            <a:extLst>
              <a:ext uri="{FF2B5EF4-FFF2-40B4-BE49-F238E27FC236}">
                <a16:creationId xmlns:a16="http://schemas.microsoft.com/office/drawing/2014/main" id="{8119C086-A0E7-8297-6664-74F079A090CB}"/>
              </a:ext>
            </a:extLst>
          </p:cNvPr>
          <p:cNvPicPr>
            <a:picLocks noChangeAspect="1"/>
          </p:cNvPicPr>
          <p:nvPr/>
        </p:nvPicPr>
        <p:blipFill>
          <a:blip r:embed="rId3"/>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1977179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p:txBody>
          <a:bodyPr/>
          <a:lstStyle/>
          <a:p>
            <a:r>
              <a:rPr lang="en-US" b="1" dirty="0">
                <a:solidFill>
                  <a:schemeClr val="tx1"/>
                </a:solidFill>
              </a:rPr>
              <a:t>What is ACOEM?</a:t>
            </a:r>
          </a:p>
        </p:txBody>
      </p:sp>
      <p:sp>
        <p:nvSpPr>
          <p:cNvPr id="3" name="Content Placeholder 2">
            <a:extLst>
              <a:ext uri="{FF2B5EF4-FFF2-40B4-BE49-F238E27FC236}">
                <a16:creationId xmlns:a16="http://schemas.microsoft.com/office/drawing/2014/main" id="{2BD85819-30A8-4F3E-9193-A4AE51405EF8}"/>
              </a:ext>
            </a:extLst>
          </p:cNvPr>
          <p:cNvSpPr>
            <a:spLocks noGrp="1"/>
          </p:cNvSpPr>
          <p:nvPr>
            <p:ph idx="1"/>
          </p:nvPr>
        </p:nvSpPr>
        <p:spPr>
          <a:xfrm>
            <a:off x="502103" y="1817461"/>
            <a:ext cx="11187793" cy="4351338"/>
          </a:xfrm>
        </p:spPr>
        <p:txBody>
          <a:bodyPr>
            <a:normAutofit lnSpcReduction="10000"/>
          </a:bodyPr>
          <a:lstStyle/>
          <a:p>
            <a:r>
              <a:rPr lang="en-US" sz="3200" b="1" dirty="0">
                <a:solidFill>
                  <a:schemeClr val="accent1"/>
                </a:solidFill>
              </a:rPr>
              <a:t>American College of Occupational and Environmental Medicine</a:t>
            </a:r>
          </a:p>
          <a:p>
            <a:pPr lvl="1"/>
            <a:r>
              <a:rPr lang="en-US" dirty="0"/>
              <a:t>OEM professional society</a:t>
            </a:r>
          </a:p>
          <a:p>
            <a:pPr lvl="1"/>
            <a:r>
              <a:rPr lang="en-US" dirty="0"/>
              <a:t>Promotes the optimal health and safety of workers, workplaces, and environments</a:t>
            </a:r>
          </a:p>
          <a:p>
            <a:pPr lvl="1"/>
            <a:r>
              <a:rPr lang="en-US" dirty="0"/>
              <a:t>Educates health professionals and the public</a:t>
            </a:r>
          </a:p>
          <a:p>
            <a:pPr lvl="1"/>
            <a:r>
              <a:rPr lang="en-US" dirty="0"/>
              <a:t>Stimulates research</a:t>
            </a:r>
          </a:p>
          <a:p>
            <a:pPr lvl="1"/>
            <a:r>
              <a:rPr lang="en-US" dirty="0"/>
              <a:t>Advocates for the specialty</a:t>
            </a:r>
          </a:p>
          <a:p>
            <a:pPr lvl="1"/>
            <a:r>
              <a:rPr lang="en-US" dirty="0"/>
              <a:t>Produces and promotes evidence-based treatment guidelines</a:t>
            </a:r>
          </a:p>
          <a:p>
            <a:pPr lvl="1"/>
            <a:r>
              <a:rPr lang="en-US" dirty="0"/>
              <a:t>Guides workplace and public policy</a:t>
            </a:r>
          </a:p>
          <a:p>
            <a:pPr lvl="1"/>
            <a:endParaRPr lang="en-US" dirty="0"/>
          </a:p>
          <a:p>
            <a:pPr lvl="1"/>
            <a:r>
              <a:rPr lang="en-US" sz="3200" b="1" dirty="0">
                <a:solidFill>
                  <a:srgbClr val="0070C0"/>
                </a:solidFill>
              </a:rPr>
              <a:t>Free Membership for Medical/APP Students!</a:t>
            </a:r>
          </a:p>
          <a:p>
            <a:pPr lvl="2"/>
            <a:r>
              <a:rPr lang="en-US" b="1" dirty="0">
                <a:solidFill>
                  <a:srgbClr val="0070C0"/>
                </a:solidFill>
              </a:rPr>
              <a:t>Join today!</a:t>
            </a:r>
            <a:br>
              <a:rPr lang="en-US" dirty="0"/>
            </a:br>
            <a:endParaRPr lang="en-US" dirty="0"/>
          </a:p>
          <a:p>
            <a:endParaRPr lang="en-US" dirty="0"/>
          </a:p>
        </p:txBody>
      </p:sp>
      <p:pic>
        <p:nvPicPr>
          <p:cNvPr id="5" name="Picture 4">
            <a:extLst>
              <a:ext uri="{FF2B5EF4-FFF2-40B4-BE49-F238E27FC236}">
                <a16:creationId xmlns:a16="http://schemas.microsoft.com/office/drawing/2014/main" id="{C01E334D-F55C-4F6C-96F7-C3D075A95AD4}"/>
              </a:ext>
            </a:extLst>
          </p:cNvPr>
          <p:cNvPicPr>
            <a:picLocks noChangeAspect="1"/>
          </p:cNvPicPr>
          <p:nvPr/>
        </p:nvPicPr>
        <p:blipFill>
          <a:blip r:embed="rId3"/>
          <a:stretch>
            <a:fillRect/>
          </a:stretch>
        </p:blipFill>
        <p:spPr>
          <a:xfrm>
            <a:off x="9756921" y="4101354"/>
            <a:ext cx="1932975" cy="193297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3B85C0FD-2501-AC1C-7915-6E732C62A252}"/>
              </a:ext>
            </a:extLst>
          </p:cNvPr>
          <p:cNvPicPr>
            <a:picLocks noChangeAspect="1"/>
          </p:cNvPicPr>
          <p:nvPr/>
        </p:nvPicPr>
        <p:blipFill>
          <a:blip r:embed="rId4"/>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2369759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a:xfrm>
            <a:off x="726621" y="365125"/>
            <a:ext cx="10703379" cy="1325563"/>
          </a:xfrm>
        </p:spPr>
        <p:txBody>
          <a:bodyPr/>
          <a:lstStyle/>
          <a:p>
            <a:r>
              <a:rPr lang="en-US" b="1" dirty="0">
                <a:solidFill>
                  <a:schemeClr val="tx1"/>
                </a:solidFill>
              </a:rPr>
              <a:t>What are the benefits of ACOEM membership?</a:t>
            </a:r>
          </a:p>
        </p:txBody>
      </p:sp>
      <p:sp>
        <p:nvSpPr>
          <p:cNvPr id="3" name="Content Placeholder 2">
            <a:extLst>
              <a:ext uri="{FF2B5EF4-FFF2-40B4-BE49-F238E27FC236}">
                <a16:creationId xmlns:a16="http://schemas.microsoft.com/office/drawing/2014/main" id="{2BD85819-30A8-4F3E-9193-A4AE51405EF8}"/>
              </a:ext>
            </a:extLst>
          </p:cNvPr>
          <p:cNvSpPr>
            <a:spLocks noGrp="1"/>
          </p:cNvSpPr>
          <p:nvPr>
            <p:ph idx="1"/>
          </p:nvPr>
        </p:nvSpPr>
        <p:spPr>
          <a:xfrm>
            <a:off x="838200" y="1690688"/>
            <a:ext cx="7785295" cy="4351338"/>
          </a:xfrm>
        </p:spPr>
        <p:txBody>
          <a:bodyPr>
            <a:normAutofit fontScale="92500" lnSpcReduction="10000"/>
          </a:bodyPr>
          <a:lstStyle/>
          <a:p>
            <a:pPr>
              <a:buClr>
                <a:schemeClr val="tx1"/>
              </a:buClr>
            </a:pPr>
            <a:r>
              <a:rPr lang="en-US" dirty="0"/>
              <a:t>Electronic access to the peer-reviewed JOEM</a:t>
            </a:r>
          </a:p>
          <a:p>
            <a:pPr lvl="1">
              <a:buClr>
                <a:schemeClr val="tx1"/>
              </a:buClr>
            </a:pPr>
            <a:r>
              <a:rPr lang="en-US" b="1" dirty="0">
                <a:solidFill>
                  <a:schemeClr val="accent1"/>
                </a:solidFill>
              </a:rPr>
              <a:t>Journal of Occupational and Environmental Medicine</a:t>
            </a:r>
            <a:endParaRPr lang="en-US" dirty="0"/>
          </a:p>
          <a:p>
            <a:pPr>
              <a:buClr>
                <a:schemeClr val="tx1"/>
              </a:buClr>
            </a:pPr>
            <a:endParaRPr lang="en-US" dirty="0"/>
          </a:p>
          <a:p>
            <a:pPr>
              <a:buClr>
                <a:schemeClr val="tx1"/>
              </a:buClr>
            </a:pPr>
            <a:r>
              <a:rPr lang="en-US" dirty="0"/>
              <a:t>Free electronic access to </a:t>
            </a:r>
            <a:r>
              <a:rPr lang="en-US" b="1" dirty="0" err="1">
                <a:solidFill>
                  <a:schemeClr val="accent1"/>
                </a:solidFill>
              </a:rPr>
              <a:t>MDGuidelines</a:t>
            </a:r>
            <a:r>
              <a:rPr lang="en-US" b="1" dirty="0">
                <a:solidFill>
                  <a:schemeClr val="accent1"/>
                </a:solidFill>
              </a:rPr>
              <a:t>®</a:t>
            </a:r>
          </a:p>
          <a:p>
            <a:pPr lvl="1">
              <a:buClr>
                <a:schemeClr val="tx1"/>
              </a:buClr>
            </a:pPr>
            <a:r>
              <a:rPr lang="en-US" dirty="0"/>
              <a:t>Evidence-based treatment guidelines for occupational injuries and illnesses</a:t>
            </a:r>
          </a:p>
          <a:p>
            <a:pPr>
              <a:buClr>
                <a:schemeClr val="tx1"/>
              </a:buClr>
            </a:pPr>
            <a:endParaRPr lang="en-US" b="1" dirty="0">
              <a:solidFill>
                <a:schemeClr val="accent1"/>
              </a:solidFill>
            </a:endParaRPr>
          </a:p>
          <a:p>
            <a:pPr>
              <a:buClr>
                <a:schemeClr val="tx1"/>
              </a:buClr>
            </a:pPr>
            <a:r>
              <a:rPr lang="en-US" b="1" dirty="0">
                <a:solidFill>
                  <a:schemeClr val="accent1"/>
                </a:solidFill>
              </a:rPr>
              <a:t>Networking</a:t>
            </a:r>
            <a:r>
              <a:rPr lang="en-US" dirty="0"/>
              <a:t> and </a:t>
            </a:r>
            <a:r>
              <a:rPr lang="en-US" b="1" dirty="0">
                <a:solidFill>
                  <a:schemeClr val="accent1"/>
                </a:solidFill>
              </a:rPr>
              <a:t>educational</a:t>
            </a:r>
            <a:r>
              <a:rPr lang="en-US" b="1" dirty="0"/>
              <a:t> </a:t>
            </a:r>
            <a:r>
              <a:rPr lang="en-US" dirty="0"/>
              <a:t>opportunities</a:t>
            </a:r>
          </a:p>
          <a:p>
            <a:pPr lvl="1">
              <a:buClr>
                <a:schemeClr val="tx1"/>
              </a:buClr>
            </a:pPr>
            <a:r>
              <a:rPr lang="en-US" dirty="0"/>
              <a:t>Local component societies</a:t>
            </a:r>
          </a:p>
          <a:p>
            <a:pPr lvl="1">
              <a:buClr>
                <a:schemeClr val="tx1"/>
              </a:buClr>
            </a:pPr>
            <a:r>
              <a:rPr lang="en-US" dirty="0"/>
              <a:t>Special interest sections</a:t>
            </a:r>
          </a:p>
          <a:p>
            <a:pPr lvl="1">
              <a:buClr>
                <a:schemeClr val="tx1"/>
              </a:buClr>
            </a:pPr>
            <a:r>
              <a:rPr lang="en-US" dirty="0"/>
              <a:t>National and regional conferences</a:t>
            </a:r>
          </a:p>
        </p:txBody>
      </p:sp>
      <p:pic>
        <p:nvPicPr>
          <p:cNvPr id="6" name="Picture 5">
            <a:extLst>
              <a:ext uri="{FF2B5EF4-FFF2-40B4-BE49-F238E27FC236}">
                <a16:creationId xmlns:a16="http://schemas.microsoft.com/office/drawing/2014/main" id="{18C8C17E-961F-4737-A5FA-DE3E89307B5E}"/>
              </a:ext>
            </a:extLst>
          </p:cNvPr>
          <p:cNvPicPr>
            <a:picLocks noChangeAspect="1"/>
          </p:cNvPicPr>
          <p:nvPr/>
        </p:nvPicPr>
        <p:blipFill>
          <a:blip r:embed="rId3"/>
          <a:stretch>
            <a:fillRect/>
          </a:stretch>
        </p:blipFill>
        <p:spPr>
          <a:xfrm>
            <a:off x="9473069" y="4177992"/>
            <a:ext cx="1693050" cy="1693050"/>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1A923765-9DBD-2FC4-A648-1F1466921199}"/>
              </a:ext>
            </a:extLst>
          </p:cNvPr>
          <p:cNvPicPr>
            <a:picLocks noChangeAspect="1"/>
          </p:cNvPicPr>
          <p:nvPr/>
        </p:nvPicPr>
        <p:blipFill>
          <a:blip r:embed="rId4"/>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3605648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p:txBody>
          <a:bodyPr/>
          <a:lstStyle/>
          <a:p>
            <a:r>
              <a:rPr lang="en-US" b="1" dirty="0">
                <a:solidFill>
                  <a:schemeClr val="tx1"/>
                </a:solidFill>
              </a:rPr>
              <a:t>ACOEM: Your Professional OEM Home</a:t>
            </a:r>
          </a:p>
        </p:txBody>
      </p:sp>
      <p:sp>
        <p:nvSpPr>
          <p:cNvPr id="3" name="Content Placeholder 2">
            <a:extLst>
              <a:ext uri="{FF2B5EF4-FFF2-40B4-BE49-F238E27FC236}">
                <a16:creationId xmlns:a16="http://schemas.microsoft.com/office/drawing/2014/main" id="{2BD85819-30A8-4F3E-9193-A4AE51405EF8}"/>
              </a:ext>
            </a:extLst>
          </p:cNvPr>
          <p:cNvSpPr>
            <a:spLocks noGrp="1"/>
          </p:cNvSpPr>
          <p:nvPr>
            <p:ph idx="1"/>
          </p:nvPr>
        </p:nvSpPr>
        <p:spPr>
          <a:xfrm>
            <a:off x="1927654" y="1702055"/>
            <a:ext cx="6944497" cy="4351338"/>
          </a:xfrm>
        </p:spPr>
        <p:txBody>
          <a:bodyPr>
            <a:normAutofit lnSpcReduction="10000"/>
          </a:bodyPr>
          <a:lstStyle/>
          <a:p>
            <a:pPr marL="0" indent="0">
              <a:buNone/>
            </a:pPr>
            <a:r>
              <a:rPr lang="en-US" dirty="0">
                <a:hlinkClick r:id="rId3"/>
              </a:rPr>
              <a:t>acoem.org</a:t>
            </a:r>
            <a:endParaRPr lang="en-US" dirty="0"/>
          </a:p>
          <a:p>
            <a:pPr marL="0" indent="0">
              <a:buNone/>
            </a:pPr>
            <a:r>
              <a:rPr lang="en-US" dirty="0"/>
              <a:t>Customer Service: 847-818-1800</a:t>
            </a:r>
          </a:p>
          <a:p>
            <a:pPr marL="0" indent="0">
              <a:buNone/>
            </a:pPr>
            <a:r>
              <a:rPr lang="en-US" dirty="0">
                <a:hlinkClick r:id="rId4"/>
              </a:rPr>
              <a:t>custinfo@acoem.org</a:t>
            </a:r>
            <a:endParaRPr lang="en-US" dirty="0"/>
          </a:p>
          <a:p>
            <a:pPr marL="0" indent="0">
              <a:buNone/>
            </a:pPr>
            <a:endParaRPr lang="en-US" dirty="0"/>
          </a:p>
          <a:p>
            <a:pPr marL="0" indent="0">
              <a:buNone/>
            </a:pPr>
            <a:r>
              <a:rPr lang="en-US" b="1" dirty="0">
                <a:solidFill>
                  <a:srgbClr val="0070C0"/>
                </a:solidFill>
              </a:rPr>
              <a:t>Get Social! </a:t>
            </a:r>
          </a:p>
          <a:p>
            <a:pPr marL="457200" lvl="1" indent="0">
              <a:buNone/>
            </a:pPr>
            <a:r>
              <a:rPr lang="en-US" b="1" dirty="0"/>
              <a:t>Twitter: </a:t>
            </a:r>
            <a:r>
              <a:rPr lang="en-US" dirty="0"/>
              <a:t>@ACOEM, @AOHC, @HealthyWork4ce</a:t>
            </a:r>
          </a:p>
          <a:p>
            <a:pPr marL="457200" lvl="1" indent="0">
              <a:buNone/>
            </a:pPr>
            <a:r>
              <a:rPr lang="en-US" b="1" dirty="0"/>
              <a:t>Facebook: </a:t>
            </a:r>
            <a:r>
              <a:rPr lang="en-US" dirty="0"/>
              <a:t>@</a:t>
            </a:r>
            <a:r>
              <a:rPr lang="en-US" dirty="0" err="1"/>
              <a:t>americancollegeofOEM</a:t>
            </a:r>
            <a:endParaRPr lang="en-US" dirty="0"/>
          </a:p>
          <a:p>
            <a:pPr marL="457200" lvl="1" indent="0">
              <a:buNone/>
            </a:pPr>
            <a:r>
              <a:rPr lang="en-US" b="1" dirty="0"/>
              <a:t>LinkedIn: </a:t>
            </a:r>
            <a:r>
              <a:rPr lang="en-US" dirty="0"/>
              <a:t>A</a:t>
            </a:r>
            <a:r>
              <a:rPr lang="en-US" dirty="0">
                <a:latin typeface="Calibri" panose="020F0502020204030204" pitchFamily="34" charset="0"/>
                <a:ea typeface="Calibri" panose="020F0502020204030204" pitchFamily="34" charset="0"/>
                <a:cs typeface="Times New Roman" panose="02020603050405020304" pitchFamily="18" charset="0"/>
              </a:rPr>
              <a:t>merican College of Occupational and Environmental Medicine</a:t>
            </a:r>
            <a:r>
              <a:rPr lang="en-US" dirty="0"/>
              <a:t> </a:t>
            </a:r>
          </a:p>
          <a:p>
            <a:pPr marL="457200" lvl="1" indent="0">
              <a:buNone/>
            </a:pPr>
            <a:r>
              <a:rPr lang="en-US" b="1" dirty="0"/>
              <a:t>Instagram: </a:t>
            </a:r>
            <a:r>
              <a:rPr lang="en-US" dirty="0"/>
              <a:t>@acoem1916</a:t>
            </a:r>
          </a:p>
        </p:txBody>
      </p:sp>
      <p:pic>
        <p:nvPicPr>
          <p:cNvPr id="6" name="Graphic 5" descr="Internet">
            <a:extLst>
              <a:ext uri="{FF2B5EF4-FFF2-40B4-BE49-F238E27FC236}">
                <a16:creationId xmlns:a16="http://schemas.microsoft.com/office/drawing/2014/main" id="{18559EFC-8CE6-E14A-8761-8FEC4F6394A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637" y="1567525"/>
            <a:ext cx="658083" cy="658083"/>
          </a:xfrm>
          <a:prstGeom prst="rect">
            <a:avLst/>
          </a:prstGeom>
        </p:spPr>
      </p:pic>
      <p:pic>
        <p:nvPicPr>
          <p:cNvPr id="8" name="Graphic 7" descr="Customer review">
            <a:extLst>
              <a:ext uri="{FF2B5EF4-FFF2-40B4-BE49-F238E27FC236}">
                <a16:creationId xmlns:a16="http://schemas.microsoft.com/office/drawing/2014/main" id="{7904737B-0DE5-B34D-82E0-8EFF4DF566B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9735" y="4664072"/>
            <a:ext cx="735012" cy="735012"/>
          </a:xfrm>
          <a:prstGeom prst="rect">
            <a:avLst/>
          </a:prstGeom>
        </p:spPr>
      </p:pic>
      <p:pic>
        <p:nvPicPr>
          <p:cNvPr id="10" name="Graphic 9" descr="Social network">
            <a:extLst>
              <a:ext uri="{FF2B5EF4-FFF2-40B4-BE49-F238E27FC236}">
                <a16:creationId xmlns:a16="http://schemas.microsoft.com/office/drawing/2014/main" id="{0F38A7DC-524A-7B46-93AD-A61FD8E43DE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7172" y="3585457"/>
            <a:ext cx="735012" cy="735012"/>
          </a:xfrm>
          <a:prstGeom prst="rect">
            <a:avLst/>
          </a:prstGeom>
        </p:spPr>
      </p:pic>
      <p:pic>
        <p:nvPicPr>
          <p:cNvPr id="12" name="Graphic 11" descr="Email">
            <a:extLst>
              <a:ext uri="{FF2B5EF4-FFF2-40B4-BE49-F238E27FC236}">
                <a16:creationId xmlns:a16="http://schemas.microsoft.com/office/drawing/2014/main" id="{E8918A03-6768-5E4E-BB11-A704A5E6158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2768" y="2706922"/>
            <a:ext cx="565622" cy="565622"/>
          </a:xfrm>
          <a:prstGeom prst="rect">
            <a:avLst/>
          </a:prstGeom>
        </p:spPr>
      </p:pic>
      <p:pic>
        <p:nvPicPr>
          <p:cNvPr id="14" name="Graphic 13" descr="Telephone">
            <a:extLst>
              <a:ext uri="{FF2B5EF4-FFF2-40B4-BE49-F238E27FC236}">
                <a16:creationId xmlns:a16="http://schemas.microsoft.com/office/drawing/2014/main" id="{7CCF5F06-3165-B640-9105-B99396F70AA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9735" y="2046048"/>
            <a:ext cx="735012" cy="735012"/>
          </a:xfrm>
          <a:prstGeom prst="rect">
            <a:avLst/>
          </a:prstGeom>
        </p:spPr>
      </p:pic>
      <p:pic>
        <p:nvPicPr>
          <p:cNvPr id="16" name="Picture 15">
            <a:extLst>
              <a:ext uri="{FF2B5EF4-FFF2-40B4-BE49-F238E27FC236}">
                <a16:creationId xmlns:a16="http://schemas.microsoft.com/office/drawing/2014/main" id="{84C3DF75-1EE4-B948-8A70-B4B959F321F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885312" y="1896566"/>
            <a:ext cx="2818659" cy="2818659"/>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FAA4B503-1298-000B-72A5-00F0EA7671A3}"/>
              </a:ext>
            </a:extLst>
          </p:cNvPr>
          <p:cNvPicPr>
            <a:picLocks noChangeAspect="1"/>
          </p:cNvPicPr>
          <p:nvPr/>
        </p:nvPicPr>
        <p:blipFill>
          <a:blip r:embed="rId16"/>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1395661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a:xfrm>
            <a:off x="754644" y="1686910"/>
            <a:ext cx="10515600" cy="1970690"/>
          </a:xfrm>
        </p:spPr>
        <p:txBody>
          <a:bodyPr/>
          <a:lstStyle/>
          <a:p>
            <a:pPr algn="ctr"/>
            <a:r>
              <a:rPr lang="en-US" b="1" dirty="0">
                <a:solidFill>
                  <a:srgbClr val="0D5CA9"/>
                </a:solidFill>
              </a:rPr>
              <a:t>Questions?</a:t>
            </a:r>
          </a:p>
        </p:txBody>
      </p:sp>
      <p:pic>
        <p:nvPicPr>
          <p:cNvPr id="4" name="Picture 3" descr="Graphical user interface&#10;&#10;Description automatically generated">
            <a:extLst>
              <a:ext uri="{FF2B5EF4-FFF2-40B4-BE49-F238E27FC236}">
                <a16:creationId xmlns:a16="http://schemas.microsoft.com/office/drawing/2014/main" id="{7D110C7B-7A74-1309-5391-C66EB684D111}"/>
              </a:ext>
            </a:extLst>
          </p:cNvPr>
          <p:cNvPicPr>
            <a:picLocks noChangeAspect="1"/>
          </p:cNvPicPr>
          <p:nvPr/>
        </p:nvPicPr>
        <p:blipFill>
          <a:blip r:embed="rId3"/>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132186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a:xfrm>
            <a:off x="897321" y="212205"/>
            <a:ext cx="10515600" cy="1325563"/>
          </a:xfrm>
        </p:spPr>
        <p:txBody>
          <a:bodyPr>
            <a:normAutofit/>
          </a:bodyPr>
          <a:lstStyle/>
          <a:p>
            <a:r>
              <a:rPr lang="en-US" sz="3600" b="1" dirty="0">
                <a:solidFill>
                  <a:schemeClr val="tx1"/>
                </a:solidFill>
              </a:rPr>
              <a:t>What is Occupational and Environmental Medicine?</a:t>
            </a:r>
          </a:p>
        </p:txBody>
      </p:sp>
      <p:sp>
        <p:nvSpPr>
          <p:cNvPr id="3" name="Content Placeholder 2">
            <a:extLst>
              <a:ext uri="{FF2B5EF4-FFF2-40B4-BE49-F238E27FC236}">
                <a16:creationId xmlns:a16="http://schemas.microsoft.com/office/drawing/2014/main" id="{2BD85819-30A8-4F3E-9193-A4AE51405EF8}"/>
              </a:ext>
            </a:extLst>
          </p:cNvPr>
          <p:cNvSpPr>
            <a:spLocks noGrp="1"/>
          </p:cNvSpPr>
          <p:nvPr>
            <p:ph sz="half" idx="1"/>
          </p:nvPr>
        </p:nvSpPr>
        <p:spPr>
          <a:xfrm>
            <a:off x="770540" y="1368261"/>
            <a:ext cx="5181600" cy="4351338"/>
          </a:xfrm>
        </p:spPr>
        <p:txBody>
          <a:bodyPr>
            <a:normAutofit/>
          </a:bodyPr>
          <a:lstStyle/>
          <a:p>
            <a:r>
              <a:rPr lang="en-US" b="1" dirty="0">
                <a:solidFill>
                  <a:schemeClr val="accent1"/>
                </a:solidFill>
              </a:rPr>
              <a:t>Workplace medicine</a:t>
            </a:r>
          </a:p>
          <a:p>
            <a:pPr lvl="2"/>
            <a:endParaRPr lang="en-US" dirty="0"/>
          </a:p>
        </p:txBody>
      </p:sp>
      <p:sp>
        <p:nvSpPr>
          <p:cNvPr id="4" name="Content Placeholder 3">
            <a:extLst>
              <a:ext uri="{FF2B5EF4-FFF2-40B4-BE49-F238E27FC236}">
                <a16:creationId xmlns:a16="http://schemas.microsoft.com/office/drawing/2014/main" id="{A3DFA2C9-7C1B-47AC-93B0-D6608869C1FF}"/>
              </a:ext>
            </a:extLst>
          </p:cNvPr>
          <p:cNvSpPr>
            <a:spLocks noGrp="1"/>
          </p:cNvSpPr>
          <p:nvPr>
            <p:ph sz="half" idx="2"/>
          </p:nvPr>
        </p:nvSpPr>
        <p:spPr>
          <a:xfrm>
            <a:off x="5952140" y="3437929"/>
            <a:ext cx="5814192" cy="2160752"/>
          </a:xfrm>
        </p:spPr>
        <p:txBody>
          <a:bodyPr/>
          <a:lstStyle/>
          <a:p>
            <a:r>
              <a:rPr lang="en-US" b="1" dirty="0">
                <a:solidFill>
                  <a:schemeClr val="accent1"/>
                </a:solidFill>
              </a:rPr>
              <a:t>Preventive</a:t>
            </a:r>
            <a:r>
              <a:rPr lang="en-US" dirty="0"/>
              <a:t> (and </a:t>
            </a:r>
            <a:r>
              <a:rPr lang="en-US" b="1" dirty="0">
                <a:solidFill>
                  <a:schemeClr val="accent1"/>
                </a:solidFill>
              </a:rPr>
              <a:t>clinical</a:t>
            </a:r>
            <a:r>
              <a:rPr lang="en-US" dirty="0"/>
              <a:t>)</a:t>
            </a:r>
          </a:p>
          <a:p>
            <a:pPr lvl="1"/>
            <a:r>
              <a:rPr lang="en-US" dirty="0"/>
              <a:t>American Board of Preventive Medicine</a:t>
            </a:r>
            <a:endParaRPr lang="en-US" sz="2800" dirty="0">
              <a:solidFill>
                <a:srgbClr val="0D5CA9"/>
              </a:solidFill>
            </a:endParaRPr>
          </a:p>
          <a:p>
            <a:pPr lvl="2"/>
            <a:r>
              <a:rPr lang="en-US" b="1" dirty="0"/>
              <a:t>Occupational and Environmental Medicine </a:t>
            </a:r>
          </a:p>
          <a:p>
            <a:pPr lvl="2"/>
            <a:r>
              <a:rPr lang="en-US" dirty="0"/>
              <a:t>Aerospace Medicine</a:t>
            </a:r>
          </a:p>
          <a:p>
            <a:pPr lvl="2"/>
            <a:r>
              <a:rPr lang="en-US" dirty="0"/>
              <a:t>Public Health and General Preventive Medicine</a:t>
            </a:r>
          </a:p>
        </p:txBody>
      </p:sp>
      <p:pic>
        <p:nvPicPr>
          <p:cNvPr id="6" name="Picture 5">
            <a:extLst>
              <a:ext uri="{FF2B5EF4-FFF2-40B4-BE49-F238E27FC236}">
                <a16:creationId xmlns:a16="http://schemas.microsoft.com/office/drawing/2014/main" id="{494472FC-ABE5-4BAD-A430-35A185909CD5}"/>
              </a:ext>
            </a:extLst>
          </p:cNvPr>
          <p:cNvPicPr>
            <a:picLocks noChangeAspect="1"/>
          </p:cNvPicPr>
          <p:nvPr/>
        </p:nvPicPr>
        <p:blipFill>
          <a:blip r:embed="rId3"/>
          <a:stretch>
            <a:fillRect/>
          </a:stretch>
        </p:blipFill>
        <p:spPr>
          <a:xfrm>
            <a:off x="6589001" y="1400291"/>
            <a:ext cx="4540469" cy="1636559"/>
          </a:xfrm>
          <a:prstGeom prst="rect">
            <a:avLst/>
          </a:prstGeom>
          <a:effectLst>
            <a:softEdge rad="63500"/>
          </a:effectLst>
        </p:spPr>
      </p:pic>
      <p:pic>
        <p:nvPicPr>
          <p:cNvPr id="1032" name="Picture 8" descr="Related image">
            <a:extLst>
              <a:ext uri="{FF2B5EF4-FFF2-40B4-BE49-F238E27FC236}">
                <a16:creationId xmlns:a16="http://schemas.microsoft.com/office/drawing/2014/main" id="{19D400A6-FC5D-4BF7-AB70-574C1A326D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540" y="2132915"/>
            <a:ext cx="4892401" cy="344053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1" name="Picture 10" descr="Graphical user interface&#10;&#10;Description automatically generated">
            <a:extLst>
              <a:ext uri="{FF2B5EF4-FFF2-40B4-BE49-F238E27FC236}">
                <a16:creationId xmlns:a16="http://schemas.microsoft.com/office/drawing/2014/main" id="{FC6BB336-4B67-FB8A-86B4-1AF3DC9F24D3}"/>
              </a:ext>
            </a:extLst>
          </p:cNvPr>
          <p:cNvPicPr>
            <a:picLocks noChangeAspect="1"/>
          </p:cNvPicPr>
          <p:nvPr/>
        </p:nvPicPr>
        <p:blipFill>
          <a:blip r:embed="rId5"/>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55584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a:xfrm>
            <a:off x="897321" y="212205"/>
            <a:ext cx="10515600" cy="1325563"/>
          </a:xfrm>
        </p:spPr>
        <p:txBody>
          <a:bodyPr>
            <a:normAutofit/>
          </a:bodyPr>
          <a:lstStyle/>
          <a:p>
            <a:pPr algn="ctr"/>
            <a:r>
              <a:rPr lang="en-US" sz="3600" b="1" dirty="0">
                <a:solidFill>
                  <a:schemeClr val="tx1"/>
                </a:solidFill>
              </a:rPr>
              <a:t>What is Occupational Medicine?</a:t>
            </a:r>
          </a:p>
        </p:txBody>
      </p:sp>
      <p:sp>
        <p:nvSpPr>
          <p:cNvPr id="3" name="Content Placeholder 2">
            <a:extLst>
              <a:ext uri="{FF2B5EF4-FFF2-40B4-BE49-F238E27FC236}">
                <a16:creationId xmlns:a16="http://schemas.microsoft.com/office/drawing/2014/main" id="{2BD85819-30A8-4F3E-9193-A4AE51405EF8}"/>
              </a:ext>
            </a:extLst>
          </p:cNvPr>
          <p:cNvSpPr>
            <a:spLocks noGrp="1"/>
          </p:cNvSpPr>
          <p:nvPr>
            <p:ph sz="half" idx="1"/>
          </p:nvPr>
        </p:nvSpPr>
        <p:spPr>
          <a:xfrm>
            <a:off x="770539" y="1368261"/>
            <a:ext cx="5001611" cy="4351338"/>
          </a:xfrm>
        </p:spPr>
        <p:txBody>
          <a:bodyPr>
            <a:normAutofit lnSpcReduction="10000"/>
          </a:bodyPr>
          <a:lstStyle/>
          <a:p>
            <a:r>
              <a:rPr lang="en-US" b="1" dirty="0">
                <a:solidFill>
                  <a:schemeClr val="accent1"/>
                </a:solidFill>
              </a:rPr>
              <a:t>Occupational Injury and Illness</a:t>
            </a:r>
          </a:p>
          <a:p>
            <a:pPr lvl="1"/>
            <a:r>
              <a:rPr lang="en-US" dirty="0"/>
              <a:t>Musculoskeletal injuries</a:t>
            </a:r>
          </a:p>
          <a:p>
            <a:pPr lvl="1"/>
            <a:r>
              <a:rPr lang="en-US" dirty="0"/>
              <a:t>Eye injuries</a:t>
            </a:r>
          </a:p>
          <a:p>
            <a:pPr lvl="1"/>
            <a:r>
              <a:rPr lang="en-US" dirty="0"/>
              <a:t>Lacerations</a:t>
            </a:r>
          </a:p>
          <a:p>
            <a:pPr lvl="1"/>
            <a:r>
              <a:rPr lang="en-US" dirty="0"/>
              <a:t>Dermatitis</a:t>
            </a:r>
          </a:p>
          <a:p>
            <a:pPr lvl="1"/>
            <a:r>
              <a:rPr lang="en-US" dirty="0"/>
              <a:t>Pneumoconioses</a:t>
            </a:r>
          </a:p>
          <a:p>
            <a:pPr lvl="1"/>
            <a:r>
              <a:rPr lang="en-US" dirty="0"/>
              <a:t>Cancers</a:t>
            </a:r>
          </a:p>
          <a:p>
            <a:pPr lvl="1"/>
            <a:r>
              <a:rPr lang="en-US" dirty="0"/>
              <a:t>Hepatic and renal toxicity</a:t>
            </a:r>
          </a:p>
          <a:p>
            <a:pPr lvl="1"/>
            <a:r>
              <a:rPr lang="en-US" dirty="0"/>
              <a:t>Noise-induced hearing loss</a:t>
            </a:r>
          </a:p>
          <a:p>
            <a:pPr lvl="1"/>
            <a:r>
              <a:rPr lang="en-US" dirty="0"/>
              <a:t>Work-related infections</a:t>
            </a:r>
          </a:p>
          <a:p>
            <a:pPr lvl="1"/>
            <a:r>
              <a:rPr lang="en-US" dirty="0"/>
              <a:t>Mental health</a:t>
            </a:r>
          </a:p>
          <a:p>
            <a:pPr lvl="1"/>
            <a:r>
              <a:rPr lang="en-US" dirty="0"/>
              <a:t>Neuropathies</a:t>
            </a:r>
          </a:p>
          <a:p>
            <a:pPr lvl="1"/>
            <a:endParaRPr lang="en-US" dirty="0"/>
          </a:p>
          <a:p>
            <a:pPr lvl="2"/>
            <a:endParaRPr lang="en-US" dirty="0"/>
          </a:p>
        </p:txBody>
      </p:sp>
      <p:sp>
        <p:nvSpPr>
          <p:cNvPr id="5" name="Content Placeholder 3">
            <a:extLst>
              <a:ext uri="{FF2B5EF4-FFF2-40B4-BE49-F238E27FC236}">
                <a16:creationId xmlns:a16="http://schemas.microsoft.com/office/drawing/2014/main" id="{F09E223E-0B40-4582-8AC9-9C483F7B6A7F}"/>
              </a:ext>
            </a:extLst>
          </p:cNvPr>
          <p:cNvSpPr>
            <a:spLocks noGrp="1"/>
          </p:cNvSpPr>
          <p:nvPr>
            <p:ph sz="half" idx="2"/>
          </p:nvPr>
        </p:nvSpPr>
        <p:spPr>
          <a:xfrm>
            <a:off x="6155121" y="3985475"/>
            <a:ext cx="5595937" cy="1948600"/>
          </a:xfrm>
        </p:spPr>
        <p:txBody>
          <a:bodyPr>
            <a:normAutofit/>
          </a:bodyPr>
          <a:lstStyle/>
          <a:p>
            <a:r>
              <a:rPr lang="en-US" b="1" dirty="0">
                <a:solidFill>
                  <a:schemeClr val="accent1"/>
                </a:solidFill>
              </a:rPr>
              <a:t>Context clues</a:t>
            </a:r>
          </a:p>
          <a:p>
            <a:pPr lvl="1"/>
            <a:r>
              <a:rPr lang="en-US" dirty="0"/>
              <a:t>We spend </a:t>
            </a:r>
            <a:r>
              <a:rPr lang="en-US" b="1" dirty="0"/>
              <a:t>~33% </a:t>
            </a:r>
            <a:r>
              <a:rPr lang="en-US" dirty="0"/>
              <a:t>of our lives at work</a:t>
            </a:r>
          </a:p>
          <a:p>
            <a:pPr lvl="1"/>
            <a:r>
              <a:rPr lang="en-US" dirty="0"/>
              <a:t>Knowledge of worksite / job tasks</a:t>
            </a:r>
          </a:p>
          <a:p>
            <a:pPr lvl="1"/>
            <a:r>
              <a:rPr lang="en-US" dirty="0"/>
              <a:t>How is work impacting health?</a:t>
            </a:r>
          </a:p>
        </p:txBody>
      </p:sp>
      <p:pic>
        <p:nvPicPr>
          <p:cNvPr id="7" name="Picture 6">
            <a:extLst>
              <a:ext uri="{FF2B5EF4-FFF2-40B4-BE49-F238E27FC236}">
                <a16:creationId xmlns:a16="http://schemas.microsoft.com/office/drawing/2014/main" id="{A1A28E73-2D69-4E12-A99C-78E9252426D2}"/>
              </a:ext>
            </a:extLst>
          </p:cNvPr>
          <p:cNvPicPr>
            <a:picLocks noChangeAspect="1"/>
          </p:cNvPicPr>
          <p:nvPr/>
        </p:nvPicPr>
        <p:blipFill>
          <a:blip r:embed="rId3"/>
          <a:stretch>
            <a:fillRect/>
          </a:stretch>
        </p:blipFill>
        <p:spPr>
          <a:xfrm>
            <a:off x="7180908" y="1238070"/>
            <a:ext cx="2823254" cy="2747405"/>
          </a:xfrm>
          <a:prstGeom prst="rect">
            <a:avLst/>
          </a:prstGeom>
          <a:effectLst>
            <a:softEdge rad="63500"/>
          </a:effectLst>
        </p:spPr>
      </p:pic>
      <p:pic>
        <p:nvPicPr>
          <p:cNvPr id="9" name="Picture 8" descr="Graphical user interface&#10;&#10;Description automatically generated">
            <a:extLst>
              <a:ext uri="{FF2B5EF4-FFF2-40B4-BE49-F238E27FC236}">
                <a16:creationId xmlns:a16="http://schemas.microsoft.com/office/drawing/2014/main" id="{04AD2F60-05BD-A70D-0205-C9408856CBF1}"/>
              </a:ext>
            </a:extLst>
          </p:cNvPr>
          <p:cNvPicPr>
            <a:picLocks noChangeAspect="1"/>
          </p:cNvPicPr>
          <p:nvPr/>
        </p:nvPicPr>
        <p:blipFill>
          <a:blip r:embed="rId4"/>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370506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4DEE-7C49-EEA1-D244-C8DE8FB0427D}"/>
              </a:ext>
            </a:extLst>
          </p:cNvPr>
          <p:cNvSpPr>
            <a:spLocks noGrp="1"/>
          </p:cNvSpPr>
          <p:nvPr>
            <p:ph type="title"/>
          </p:nvPr>
        </p:nvSpPr>
        <p:spPr>
          <a:xfrm>
            <a:off x="838200" y="185531"/>
            <a:ext cx="10515600" cy="755374"/>
          </a:xfrm>
        </p:spPr>
        <p:txBody>
          <a:bodyPr>
            <a:normAutofit/>
          </a:bodyPr>
          <a:lstStyle/>
          <a:p>
            <a:pPr algn="r"/>
            <a:r>
              <a:rPr lang="en-US" sz="3600" b="1" dirty="0"/>
              <a:t>What is Environmental Medicine?</a:t>
            </a:r>
          </a:p>
        </p:txBody>
      </p:sp>
      <p:sp>
        <p:nvSpPr>
          <p:cNvPr id="3" name="Content Placeholder 2">
            <a:extLst>
              <a:ext uri="{FF2B5EF4-FFF2-40B4-BE49-F238E27FC236}">
                <a16:creationId xmlns:a16="http://schemas.microsoft.com/office/drawing/2014/main" id="{F824A8C8-161D-26EF-DE7C-678B8DFEC3F8}"/>
              </a:ext>
            </a:extLst>
          </p:cNvPr>
          <p:cNvSpPr>
            <a:spLocks noGrp="1"/>
          </p:cNvSpPr>
          <p:nvPr>
            <p:ph sz="half" idx="1"/>
          </p:nvPr>
        </p:nvSpPr>
        <p:spPr>
          <a:xfrm>
            <a:off x="838200" y="3869635"/>
            <a:ext cx="5473147" cy="2057400"/>
          </a:xfrm>
        </p:spPr>
        <p:txBody>
          <a:bodyPr>
            <a:normAutofit/>
          </a:bodyPr>
          <a:lstStyle/>
          <a:p>
            <a:r>
              <a:rPr lang="en-US" b="1" dirty="0">
                <a:solidFill>
                  <a:schemeClr val="accent1"/>
                </a:solidFill>
              </a:rPr>
              <a:t>Context clues</a:t>
            </a:r>
          </a:p>
          <a:p>
            <a:pPr lvl="1"/>
            <a:r>
              <a:rPr lang="en-US" dirty="0"/>
              <a:t>We spend </a:t>
            </a:r>
            <a:r>
              <a:rPr lang="en-US" b="1" dirty="0"/>
              <a:t>the other 67% </a:t>
            </a:r>
            <a:r>
              <a:rPr lang="en-US" dirty="0"/>
              <a:t>of our lives in our homes and communities</a:t>
            </a:r>
          </a:p>
          <a:p>
            <a:pPr lvl="1"/>
            <a:r>
              <a:rPr lang="en-US" dirty="0"/>
              <a:t>Knowledge of home, neighborhood, and the planet</a:t>
            </a:r>
          </a:p>
          <a:p>
            <a:pPr marL="0" indent="0">
              <a:buNone/>
            </a:pPr>
            <a:endParaRPr lang="en-US" dirty="0"/>
          </a:p>
        </p:txBody>
      </p:sp>
      <p:sp>
        <p:nvSpPr>
          <p:cNvPr id="4" name="Content Placeholder 3">
            <a:extLst>
              <a:ext uri="{FF2B5EF4-FFF2-40B4-BE49-F238E27FC236}">
                <a16:creationId xmlns:a16="http://schemas.microsoft.com/office/drawing/2014/main" id="{6512AC0C-5B34-A62E-3167-FE23ED7439D9}"/>
              </a:ext>
            </a:extLst>
          </p:cNvPr>
          <p:cNvSpPr>
            <a:spLocks noGrp="1"/>
          </p:cNvSpPr>
          <p:nvPr>
            <p:ph sz="half" idx="2"/>
          </p:nvPr>
        </p:nvSpPr>
        <p:spPr>
          <a:xfrm>
            <a:off x="6102627" y="940905"/>
            <a:ext cx="5473147" cy="5236057"/>
          </a:xfrm>
        </p:spPr>
        <p:txBody>
          <a:bodyPr>
            <a:normAutofit/>
          </a:bodyPr>
          <a:lstStyle/>
          <a:p>
            <a:r>
              <a:rPr lang="en-US" b="1" dirty="0">
                <a:solidFill>
                  <a:schemeClr val="accent1"/>
                </a:solidFill>
              </a:rPr>
              <a:t>Environmental Injury and Illness</a:t>
            </a:r>
          </a:p>
          <a:p>
            <a:pPr lvl="1"/>
            <a:r>
              <a:rPr lang="en-US" dirty="0"/>
              <a:t>Childhood Lead Poisoning</a:t>
            </a:r>
          </a:p>
          <a:p>
            <a:pPr lvl="1"/>
            <a:r>
              <a:rPr lang="en-US" dirty="0"/>
              <a:t>Air Pollution</a:t>
            </a:r>
          </a:p>
          <a:p>
            <a:pPr lvl="1"/>
            <a:r>
              <a:rPr lang="en-US" dirty="0"/>
              <a:t>Indoor Air Pollution</a:t>
            </a:r>
          </a:p>
          <a:p>
            <a:pPr lvl="1"/>
            <a:r>
              <a:rPr lang="en-US" dirty="0"/>
              <a:t>Water Pollution</a:t>
            </a:r>
          </a:p>
          <a:p>
            <a:pPr lvl="1"/>
            <a:r>
              <a:rPr lang="en-US" dirty="0"/>
              <a:t>Climate Change</a:t>
            </a:r>
          </a:p>
          <a:p>
            <a:pPr lvl="1"/>
            <a:r>
              <a:rPr lang="en-US" dirty="0"/>
              <a:t>Natural Disasters</a:t>
            </a:r>
          </a:p>
          <a:p>
            <a:pPr lvl="1"/>
            <a:r>
              <a:rPr lang="en-US" dirty="0"/>
              <a:t>Vector-borne, zoonotic, emerging infectious diseases</a:t>
            </a:r>
          </a:p>
          <a:p>
            <a:pPr lvl="1"/>
            <a:r>
              <a:rPr lang="en-US" dirty="0"/>
              <a:t>Chemical pollutants, endocrine-disruptors</a:t>
            </a:r>
          </a:p>
          <a:p>
            <a:pPr lvl="1"/>
            <a:r>
              <a:rPr lang="en-US" dirty="0"/>
              <a:t>Waste</a:t>
            </a:r>
          </a:p>
          <a:p>
            <a:pPr lvl="1"/>
            <a:r>
              <a:rPr lang="en-US" dirty="0"/>
              <a:t>Ionizing and non-ionizing radiation</a:t>
            </a:r>
          </a:p>
          <a:p>
            <a:endParaRPr lang="en-US" dirty="0"/>
          </a:p>
        </p:txBody>
      </p:sp>
      <p:pic>
        <p:nvPicPr>
          <p:cNvPr id="7" name="Picture 6" descr="Diagram&#10;&#10;Description automatically generated">
            <a:extLst>
              <a:ext uri="{FF2B5EF4-FFF2-40B4-BE49-F238E27FC236}">
                <a16:creationId xmlns:a16="http://schemas.microsoft.com/office/drawing/2014/main" id="{CF5936D5-77B3-3250-88C9-0B54A9E31DB5}"/>
              </a:ext>
            </a:extLst>
          </p:cNvPr>
          <p:cNvPicPr>
            <a:picLocks noChangeAspect="1"/>
          </p:cNvPicPr>
          <p:nvPr/>
        </p:nvPicPr>
        <p:blipFill>
          <a:blip r:embed="rId3"/>
          <a:stretch>
            <a:fillRect/>
          </a:stretch>
        </p:blipFill>
        <p:spPr>
          <a:xfrm>
            <a:off x="463826" y="129933"/>
            <a:ext cx="4333462" cy="3429000"/>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64E63251-B3ED-7AD1-A749-82AFC117A37B}"/>
              </a:ext>
            </a:extLst>
          </p:cNvPr>
          <p:cNvPicPr>
            <a:picLocks noChangeAspect="1"/>
          </p:cNvPicPr>
          <p:nvPr/>
        </p:nvPicPr>
        <p:blipFill>
          <a:blip r:embed="rId4"/>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103441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a:xfrm>
            <a:off x="897321" y="212205"/>
            <a:ext cx="10515600" cy="1325563"/>
          </a:xfrm>
        </p:spPr>
        <p:txBody>
          <a:bodyPr>
            <a:normAutofit/>
          </a:bodyPr>
          <a:lstStyle/>
          <a:p>
            <a:r>
              <a:rPr lang="en-US" sz="3600" b="1" dirty="0">
                <a:solidFill>
                  <a:schemeClr val="tx1"/>
                </a:solidFill>
              </a:rPr>
              <a:t>What is Occupational and Environmental Medicine?</a:t>
            </a:r>
          </a:p>
        </p:txBody>
      </p:sp>
      <p:sp>
        <p:nvSpPr>
          <p:cNvPr id="7" name="Content Placeholder 2">
            <a:extLst>
              <a:ext uri="{FF2B5EF4-FFF2-40B4-BE49-F238E27FC236}">
                <a16:creationId xmlns:a16="http://schemas.microsoft.com/office/drawing/2014/main" id="{2B7BF620-1324-4863-A363-DD2BF3A8657C}"/>
              </a:ext>
            </a:extLst>
          </p:cNvPr>
          <p:cNvSpPr txBox="1">
            <a:spLocks/>
          </p:cNvSpPr>
          <p:nvPr/>
        </p:nvSpPr>
        <p:spPr>
          <a:xfrm>
            <a:off x="779079" y="1537768"/>
            <a:ext cx="50016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Patterns and Prevention</a:t>
            </a:r>
          </a:p>
          <a:p>
            <a:pPr lvl="1"/>
            <a:r>
              <a:rPr lang="en-US" dirty="0"/>
              <a:t>Epidemiologic trends</a:t>
            </a:r>
          </a:p>
          <a:p>
            <a:pPr lvl="1"/>
            <a:r>
              <a:rPr lang="en-US" dirty="0"/>
              <a:t>Exposure measurements</a:t>
            </a:r>
          </a:p>
          <a:p>
            <a:pPr lvl="1"/>
            <a:r>
              <a:rPr lang="en-US" dirty="0"/>
              <a:t>Protective measures</a:t>
            </a:r>
          </a:p>
          <a:p>
            <a:pPr lvl="1"/>
            <a:endParaRPr lang="en-US" dirty="0"/>
          </a:p>
          <a:p>
            <a:pPr lvl="1"/>
            <a:endParaRPr lang="en-US" dirty="0"/>
          </a:p>
          <a:p>
            <a:pPr lvl="1"/>
            <a:endParaRPr lang="en-US" dirty="0"/>
          </a:p>
          <a:p>
            <a:pPr lvl="2"/>
            <a:endParaRPr lang="en-US" dirty="0"/>
          </a:p>
        </p:txBody>
      </p:sp>
      <p:pic>
        <p:nvPicPr>
          <p:cNvPr id="4" name="Picture 2" descr="Image result for rehab">
            <a:extLst>
              <a:ext uri="{FF2B5EF4-FFF2-40B4-BE49-F238E27FC236}">
                <a16:creationId xmlns:a16="http://schemas.microsoft.com/office/drawing/2014/main" id="{85DCBFCF-7BA9-467F-95F9-41923D0ECD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196644"/>
            <a:ext cx="4450535" cy="277425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65FF4F7A-83BF-4CD4-ACB1-9CBEB18E05AD}"/>
              </a:ext>
            </a:extLst>
          </p:cNvPr>
          <p:cNvSpPr>
            <a:spLocks noGrp="1"/>
          </p:cNvSpPr>
          <p:nvPr>
            <p:ph sz="half" idx="1"/>
          </p:nvPr>
        </p:nvSpPr>
        <p:spPr>
          <a:xfrm>
            <a:off x="5309961" y="4153025"/>
            <a:ext cx="6484642" cy="1736081"/>
          </a:xfrm>
        </p:spPr>
        <p:txBody>
          <a:bodyPr>
            <a:normAutofit/>
          </a:bodyPr>
          <a:lstStyle/>
          <a:p>
            <a:r>
              <a:rPr lang="en-US" b="1" dirty="0">
                <a:solidFill>
                  <a:schemeClr val="accent1"/>
                </a:solidFill>
              </a:rPr>
              <a:t>Focus on function</a:t>
            </a:r>
          </a:p>
          <a:p>
            <a:pPr lvl="1"/>
            <a:r>
              <a:rPr lang="en-US" dirty="0"/>
              <a:t>What can the worker/patient do (or not do)?</a:t>
            </a:r>
          </a:p>
          <a:p>
            <a:pPr lvl="1"/>
            <a:r>
              <a:rPr lang="en-US" dirty="0"/>
              <a:t>Rehabilitative or adaptive options</a:t>
            </a:r>
          </a:p>
          <a:p>
            <a:pPr lvl="1"/>
            <a:r>
              <a:rPr lang="en-US" dirty="0"/>
              <a:t>Preventing needless disability</a:t>
            </a:r>
          </a:p>
        </p:txBody>
      </p:sp>
      <p:pic>
        <p:nvPicPr>
          <p:cNvPr id="2050" name="Picture 2" descr="An Expose of the “Radium Girls”. by Kate Moore | by PublishersLunch | Buzz  Books by Publishers Lunch | Medium">
            <a:extLst>
              <a:ext uri="{FF2B5EF4-FFF2-40B4-BE49-F238E27FC236}">
                <a16:creationId xmlns:a16="http://schemas.microsoft.com/office/drawing/2014/main" id="{AF7CA1CF-1624-498C-B488-371B30412F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4125" y="4329491"/>
            <a:ext cx="1053224" cy="157873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052" name="Picture 4" descr="Human Health Info: Popcorn Lung">
            <a:extLst>
              <a:ext uri="{FF2B5EF4-FFF2-40B4-BE49-F238E27FC236}">
                <a16:creationId xmlns:a16="http://schemas.microsoft.com/office/drawing/2014/main" id="{48EDD448-FB60-45C2-A02C-D2A183A400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4480" y="4364441"/>
            <a:ext cx="2121219" cy="16041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5C2BE86-A7D0-4FF4-90C4-B946EE7BC1D8}"/>
              </a:ext>
            </a:extLst>
          </p:cNvPr>
          <p:cNvPicPr>
            <a:picLocks noChangeAspect="1"/>
          </p:cNvPicPr>
          <p:nvPr/>
        </p:nvPicPr>
        <p:blipFill>
          <a:blip r:embed="rId6"/>
          <a:stretch>
            <a:fillRect/>
          </a:stretch>
        </p:blipFill>
        <p:spPr>
          <a:xfrm>
            <a:off x="1428415" y="3227587"/>
            <a:ext cx="3567311" cy="1022397"/>
          </a:xfrm>
          <a:prstGeom prst="rect">
            <a:avLst/>
          </a:prstGeom>
          <a:effectLst>
            <a:softEdge rad="31750"/>
          </a:effectLst>
        </p:spPr>
      </p:pic>
      <p:pic>
        <p:nvPicPr>
          <p:cNvPr id="8" name="Picture 7" descr="Graphical user interface&#10;&#10;Description automatically generated">
            <a:extLst>
              <a:ext uri="{FF2B5EF4-FFF2-40B4-BE49-F238E27FC236}">
                <a16:creationId xmlns:a16="http://schemas.microsoft.com/office/drawing/2014/main" id="{7875834A-5182-FBF9-4EC5-6B5E13875F73}"/>
              </a:ext>
            </a:extLst>
          </p:cNvPr>
          <p:cNvPicPr>
            <a:picLocks noChangeAspect="1"/>
          </p:cNvPicPr>
          <p:nvPr/>
        </p:nvPicPr>
        <p:blipFill>
          <a:blip r:embed="rId7"/>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346244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a:xfrm>
            <a:off x="838200" y="365126"/>
            <a:ext cx="10515600" cy="769992"/>
          </a:xfrm>
        </p:spPr>
        <p:txBody>
          <a:bodyPr>
            <a:normAutofit/>
          </a:bodyPr>
          <a:lstStyle/>
          <a:p>
            <a:r>
              <a:rPr lang="en-US" sz="3600" b="1" dirty="0">
                <a:solidFill>
                  <a:schemeClr val="tx1"/>
                </a:solidFill>
              </a:rPr>
              <a:t>What is Occupational and Environmental Medicine?</a:t>
            </a:r>
          </a:p>
        </p:txBody>
      </p:sp>
      <p:pic>
        <p:nvPicPr>
          <p:cNvPr id="9" name="Picture 2" descr="Environmental Health Watch">
            <a:extLst>
              <a:ext uri="{FF2B5EF4-FFF2-40B4-BE49-F238E27FC236}">
                <a16:creationId xmlns:a16="http://schemas.microsoft.com/office/drawing/2014/main" id="{72F56873-6E57-4FCB-88A9-4B54CF728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0"/>
          <a:stretch/>
        </p:blipFill>
        <p:spPr bwMode="auto">
          <a:xfrm>
            <a:off x="250776" y="1350374"/>
            <a:ext cx="7466645" cy="41572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Content Placeholder 3">
            <a:extLst>
              <a:ext uri="{FF2B5EF4-FFF2-40B4-BE49-F238E27FC236}">
                <a16:creationId xmlns:a16="http://schemas.microsoft.com/office/drawing/2014/main" id="{A1CBD8F7-F379-4843-982D-665460B76465}"/>
              </a:ext>
            </a:extLst>
          </p:cNvPr>
          <p:cNvSpPr txBox="1">
            <a:spLocks/>
          </p:cNvSpPr>
          <p:nvPr/>
        </p:nvSpPr>
        <p:spPr>
          <a:xfrm>
            <a:off x="7582398" y="1522916"/>
            <a:ext cx="55179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solidFill>
              </a:rPr>
              <a:t>Environmental impacts</a:t>
            </a:r>
          </a:p>
          <a:p>
            <a:pPr lvl="1"/>
            <a:r>
              <a:rPr lang="en-US" dirty="0"/>
              <a:t>Where you live</a:t>
            </a:r>
          </a:p>
          <a:p>
            <a:pPr lvl="1"/>
            <a:r>
              <a:rPr lang="en-US" dirty="0"/>
              <a:t>Pollution</a:t>
            </a:r>
          </a:p>
          <a:p>
            <a:pPr lvl="1"/>
            <a:r>
              <a:rPr lang="en-US" dirty="0"/>
              <a:t>Climate change</a:t>
            </a:r>
          </a:p>
          <a:p>
            <a:pPr lvl="1"/>
            <a:r>
              <a:rPr lang="en-US" dirty="0"/>
              <a:t>Workplace environment</a:t>
            </a:r>
          </a:p>
          <a:p>
            <a:pPr lvl="1"/>
            <a:endParaRPr lang="en-US" b="1" dirty="0">
              <a:solidFill>
                <a:schemeClr val="accent1"/>
              </a:solidFill>
            </a:endParaRPr>
          </a:p>
          <a:p>
            <a:r>
              <a:rPr lang="en-US" b="1" dirty="0">
                <a:solidFill>
                  <a:schemeClr val="accent1"/>
                </a:solidFill>
              </a:rPr>
              <a:t>Social justice</a:t>
            </a:r>
          </a:p>
          <a:p>
            <a:pPr lvl="1"/>
            <a:r>
              <a:rPr lang="en-US" dirty="0"/>
              <a:t>Underserved populations</a:t>
            </a:r>
          </a:p>
          <a:p>
            <a:pPr lvl="1"/>
            <a:r>
              <a:rPr lang="en-US" dirty="0"/>
              <a:t>Public policy and law</a:t>
            </a:r>
          </a:p>
          <a:p>
            <a:pPr lvl="1"/>
            <a:r>
              <a:rPr lang="en-US" dirty="0"/>
              <a:t>Fair compensation</a:t>
            </a:r>
          </a:p>
          <a:p>
            <a:pPr lvl="1"/>
            <a:endParaRPr lang="en-US" dirty="0"/>
          </a:p>
          <a:p>
            <a:pPr lvl="1"/>
            <a:endParaRPr lang="en-US" dirty="0"/>
          </a:p>
        </p:txBody>
      </p:sp>
      <p:pic>
        <p:nvPicPr>
          <p:cNvPr id="4" name="Picture 3" descr="Graphical user interface&#10;&#10;Description automatically generated">
            <a:extLst>
              <a:ext uri="{FF2B5EF4-FFF2-40B4-BE49-F238E27FC236}">
                <a16:creationId xmlns:a16="http://schemas.microsoft.com/office/drawing/2014/main" id="{E742E4B4-3A33-DEBB-575C-09DA9EC1B61C}"/>
              </a:ext>
            </a:extLst>
          </p:cNvPr>
          <p:cNvPicPr>
            <a:picLocks noChangeAspect="1"/>
          </p:cNvPicPr>
          <p:nvPr/>
        </p:nvPicPr>
        <p:blipFill>
          <a:blip r:embed="rId4"/>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251417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p:txBody>
          <a:bodyPr/>
          <a:lstStyle/>
          <a:p>
            <a:r>
              <a:rPr lang="en-US" b="1" dirty="0">
                <a:solidFill>
                  <a:schemeClr val="tx1"/>
                </a:solidFill>
              </a:rPr>
              <a:t>Where do OEM physicians work?</a:t>
            </a:r>
          </a:p>
        </p:txBody>
      </p:sp>
      <p:pic>
        <p:nvPicPr>
          <p:cNvPr id="4" name="Object 1" descr="/tmp/-LEAk9Pj84cebBZQNghj-HiRes.jpg">
            <a:extLst>
              <a:ext uri="{FF2B5EF4-FFF2-40B4-BE49-F238E27FC236}">
                <a16:creationId xmlns:a16="http://schemas.microsoft.com/office/drawing/2014/main" id="{0AE7EE26-1C76-194B-AB6D-3DD07E3CCF24}"/>
              </a:ext>
            </a:extLst>
          </p:cNvPr>
          <p:cNvPicPr>
            <a:picLocks noChangeAspect="1"/>
          </p:cNvPicPr>
          <p:nvPr/>
        </p:nvPicPr>
        <p:blipFill rotWithShape="1">
          <a:blip r:embed="rId3">
            <a:clrChange>
              <a:clrFrom>
                <a:srgbClr val="FFFFFF"/>
              </a:clrFrom>
              <a:clrTo>
                <a:srgbClr val="FFFFFF">
                  <a:alpha val="0"/>
                </a:srgbClr>
              </a:clrTo>
            </a:clrChange>
          </a:blip>
          <a:srcRect t="21333"/>
          <a:stretch/>
        </p:blipFill>
        <p:spPr>
          <a:xfrm>
            <a:off x="838200" y="1316335"/>
            <a:ext cx="10874069" cy="4811776"/>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3006EB58-C83A-7643-60ED-4CA163A5F61B}"/>
              </a:ext>
            </a:extLst>
          </p:cNvPr>
          <p:cNvPicPr>
            <a:picLocks noChangeAspect="1"/>
          </p:cNvPicPr>
          <p:nvPr/>
        </p:nvPicPr>
        <p:blipFill>
          <a:blip r:embed="rId4"/>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317523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4C11-1520-4B26-9C36-D28B540A8646}"/>
              </a:ext>
            </a:extLst>
          </p:cNvPr>
          <p:cNvSpPr>
            <a:spLocks noGrp="1"/>
          </p:cNvSpPr>
          <p:nvPr>
            <p:ph type="title"/>
          </p:nvPr>
        </p:nvSpPr>
        <p:spPr>
          <a:xfrm>
            <a:off x="3489960" y="169184"/>
            <a:ext cx="10515600" cy="1143000"/>
          </a:xfrm>
        </p:spPr>
        <p:txBody>
          <a:bodyPr/>
          <a:lstStyle/>
          <a:p>
            <a:r>
              <a:rPr lang="en-US" b="1" dirty="0">
                <a:solidFill>
                  <a:schemeClr val="tx1"/>
                </a:solidFill>
              </a:rPr>
              <a:t>My Journey into OEM</a:t>
            </a:r>
          </a:p>
        </p:txBody>
      </p:sp>
      <p:sp>
        <p:nvSpPr>
          <p:cNvPr id="5" name="Content Placeholder 2">
            <a:extLst>
              <a:ext uri="{FF2B5EF4-FFF2-40B4-BE49-F238E27FC236}">
                <a16:creationId xmlns:a16="http://schemas.microsoft.com/office/drawing/2014/main" id="{146A0AA9-B59A-4C6C-B518-341C7FAC0909}"/>
              </a:ext>
            </a:extLst>
          </p:cNvPr>
          <p:cNvSpPr>
            <a:spLocks noGrp="1"/>
          </p:cNvSpPr>
          <p:nvPr>
            <p:ph idx="1"/>
          </p:nvPr>
        </p:nvSpPr>
        <p:spPr>
          <a:xfrm>
            <a:off x="762283" y="1335715"/>
            <a:ext cx="11110784" cy="4300151"/>
          </a:xfrm>
        </p:spPr>
        <p:txBody>
          <a:bodyPr>
            <a:normAutofit/>
          </a:bodyPr>
          <a:lstStyle/>
          <a:p>
            <a:r>
              <a:rPr lang="en-US" sz="2400" dirty="0"/>
              <a:t>Space for presenter to share their own story</a:t>
            </a:r>
          </a:p>
          <a:p>
            <a:endParaRPr lang="en-US" sz="2400" dirty="0"/>
          </a:p>
          <a:p>
            <a:endParaRPr lang="en-US" sz="2400" dirty="0"/>
          </a:p>
          <a:p>
            <a:pPr marL="0" indent="0">
              <a:buNone/>
            </a:pPr>
            <a:endParaRPr lang="en-US" sz="2400" dirty="0"/>
          </a:p>
          <a:p>
            <a:pPr marL="0" indent="0">
              <a:buNone/>
            </a:pPr>
            <a:endParaRPr lang="en-US" sz="2400" dirty="0"/>
          </a:p>
        </p:txBody>
      </p:sp>
      <p:sp>
        <p:nvSpPr>
          <p:cNvPr id="3" name="5-Point Star 3">
            <a:extLst>
              <a:ext uri="{FF2B5EF4-FFF2-40B4-BE49-F238E27FC236}">
                <a16:creationId xmlns:a16="http://schemas.microsoft.com/office/drawing/2014/main" id="{28A03A00-B5D4-4CD3-B1F1-E44FC22F7A94}"/>
              </a:ext>
            </a:extLst>
          </p:cNvPr>
          <p:cNvSpPr/>
          <p:nvPr/>
        </p:nvSpPr>
        <p:spPr>
          <a:xfrm>
            <a:off x="2788394" y="319064"/>
            <a:ext cx="809297" cy="74623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5-Point Star 4">
            <a:extLst>
              <a:ext uri="{FF2B5EF4-FFF2-40B4-BE49-F238E27FC236}">
                <a16:creationId xmlns:a16="http://schemas.microsoft.com/office/drawing/2014/main" id="{D0F76FF9-5E95-45B4-ABE9-7AE770E2F865}"/>
              </a:ext>
            </a:extLst>
          </p:cNvPr>
          <p:cNvSpPr/>
          <p:nvPr/>
        </p:nvSpPr>
        <p:spPr>
          <a:xfrm>
            <a:off x="8396977" y="391455"/>
            <a:ext cx="809297" cy="74623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descr="Graphical user interface&#10;&#10;Description automatically generated">
            <a:extLst>
              <a:ext uri="{FF2B5EF4-FFF2-40B4-BE49-F238E27FC236}">
                <a16:creationId xmlns:a16="http://schemas.microsoft.com/office/drawing/2014/main" id="{A53E8A64-DF7F-664B-2EC3-0F17575EFD6A}"/>
              </a:ext>
            </a:extLst>
          </p:cNvPr>
          <p:cNvPicPr>
            <a:picLocks noChangeAspect="1"/>
          </p:cNvPicPr>
          <p:nvPr/>
        </p:nvPicPr>
        <p:blipFill>
          <a:blip r:embed="rId3"/>
          <a:stretch>
            <a:fillRect/>
          </a:stretch>
        </p:blipFill>
        <p:spPr>
          <a:xfrm>
            <a:off x="5181598" y="6012812"/>
            <a:ext cx="1828804" cy="960122"/>
          </a:xfrm>
          <a:prstGeom prst="rect">
            <a:avLst/>
          </a:prstGeom>
        </p:spPr>
      </p:pic>
    </p:spTree>
    <p:extLst>
      <p:ext uri="{BB962C8B-B14F-4D97-AF65-F5344CB8AC3E}">
        <p14:creationId xmlns:p14="http://schemas.microsoft.com/office/powerpoint/2010/main" val="1600450394"/>
      </p:ext>
    </p:extLst>
  </p:cSld>
  <p:clrMapOvr>
    <a:masterClrMapping/>
  </p:clrMapOvr>
</p:sld>
</file>

<file path=ppt/theme/theme1.xml><?xml version="1.0" encoding="utf-8"?>
<a:theme xmlns:a="http://schemas.openxmlformats.org/drawingml/2006/main" name="ACOEM Webinar">
  <a:themeElements>
    <a:clrScheme name="ACOEM">
      <a:dk1>
        <a:srgbClr val="002C5B"/>
      </a:dk1>
      <a:lt1>
        <a:srgbClr val="CBCCCB"/>
      </a:lt1>
      <a:dk2>
        <a:srgbClr val="424242"/>
      </a:dk2>
      <a:lt2>
        <a:srgbClr val="EAEAEA"/>
      </a:lt2>
      <a:accent1>
        <a:srgbClr val="E95900"/>
      </a:accent1>
      <a:accent2>
        <a:srgbClr val="5B89E4"/>
      </a:accent2>
      <a:accent3>
        <a:srgbClr val="A5A5A5"/>
      </a:accent3>
      <a:accent4>
        <a:srgbClr val="FFC000"/>
      </a:accent4>
      <a:accent5>
        <a:srgbClr val="5B9BD5"/>
      </a:accent5>
      <a:accent6>
        <a:srgbClr val="37AD3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OEM Webinar" id="{19F6C086-663C-5247-A9B6-038971B677C4}" vid="{6D6700CA-7411-704A-A490-532C7D3B9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ACOEM Webinar</Template>
  <TotalTime>1763</TotalTime>
  <Words>3017</Words>
  <Application>Microsoft Office PowerPoint</Application>
  <PresentationFormat>Widescreen</PresentationFormat>
  <Paragraphs>429</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Segoe UI</vt:lpstr>
      <vt:lpstr>ACOEM Webinar</vt:lpstr>
      <vt:lpstr>Introduction to  Occupational and Environmental Medicine (OEM)</vt:lpstr>
      <vt:lpstr>Overview</vt:lpstr>
      <vt:lpstr>What is Occupational and Environmental Medicine?</vt:lpstr>
      <vt:lpstr>What is Occupational Medicine?</vt:lpstr>
      <vt:lpstr>What is Environmental Medicine?</vt:lpstr>
      <vt:lpstr>What is Occupational and Environmental Medicine?</vt:lpstr>
      <vt:lpstr>What is Occupational and Environmental Medicine?</vt:lpstr>
      <vt:lpstr>Where do OEM physicians work?</vt:lpstr>
      <vt:lpstr>My Journey into OEM</vt:lpstr>
      <vt:lpstr>Academic Occupational Medicine</vt:lpstr>
      <vt:lpstr>Federal and Military Occupational Medicine</vt:lpstr>
      <vt:lpstr>PowerPoint Presentation</vt:lpstr>
      <vt:lpstr>PowerPoint Presentation</vt:lpstr>
      <vt:lpstr>PowerPoint Presentation</vt:lpstr>
      <vt:lpstr>PowerPoint Presentation</vt:lpstr>
      <vt:lpstr>PowerPoint Presentation</vt:lpstr>
      <vt:lpstr>PowerPoint Presentation</vt:lpstr>
      <vt:lpstr>Occupational Medicine/Health Informatics</vt:lpstr>
      <vt:lpstr>Who does OEM work with?</vt:lpstr>
      <vt:lpstr>How did OEM start? </vt:lpstr>
      <vt:lpstr>Why Choose a Career in OEM?</vt:lpstr>
      <vt:lpstr>Why Choose a Career in OEM?</vt:lpstr>
      <vt:lpstr>Why Choose a Career in OEM?</vt:lpstr>
      <vt:lpstr>Compensation</vt:lpstr>
      <vt:lpstr>How do I enter OEM?</vt:lpstr>
      <vt:lpstr>What is ACOEM?</vt:lpstr>
      <vt:lpstr>What are the benefits of ACOEM membership?</vt:lpstr>
      <vt:lpstr>ACOEM: Your Professional OEM Home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Bruce</dc:creator>
  <cp:lastModifiedBy>Adam Walaszek</cp:lastModifiedBy>
  <cp:revision>45</cp:revision>
  <dcterms:created xsi:type="dcterms:W3CDTF">2020-01-28T17:39:38Z</dcterms:created>
  <dcterms:modified xsi:type="dcterms:W3CDTF">2023-01-19T18:36:59Z</dcterms:modified>
</cp:coreProperties>
</file>